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9" r:id="rId4"/>
    <p:sldId id="301" r:id="rId5"/>
    <p:sldId id="306" r:id="rId6"/>
    <p:sldId id="303" r:id="rId7"/>
    <p:sldId id="31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7" autoAdjust="0"/>
    <p:restoredTop sz="75000" autoAdjust="0"/>
  </p:normalViewPr>
  <p:slideViewPr>
    <p:cSldViewPr snapToGrid="0" showGuides="1">
      <p:cViewPr varScale="1">
        <p:scale>
          <a:sx n="103" d="100"/>
          <a:sy n="103" d="100"/>
        </p:scale>
        <p:origin x="106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sz="1200" dirty="0">
                <a:solidFill>
                  <a:srgbClr val="000000"/>
                </a:solidFill>
              </a:rPr>
              <a:t>Now that you know how DHIS2 uses the category model to apply </a:t>
            </a:r>
            <a:r>
              <a:rPr lang="en-US" sz="1200" dirty="0" err="1">
                <a:solidFill>
                  <a:srgbClr val="000000"/>
                </a:solidFill>
              </a:rPr>
              <a:t>disaggregations</a:t>
            </a:r>
            <a:r>
              <a:rPr lang="en-US" sz="1200" dirty="0">
                <a:solidFill>
                  <a:srgbClr val="000000"/>
                </a:solidFill>
              </a:rPr>
              <a:t> such as age and sex to data elements...</a:t>
            </a:r>
          </a:p>
        </p:txBody>
      </p:sp>
    </p:spTree>
    <p:extLst>
      <p:ext uri="{BB962C8B-B14F-4D97-AF65-F5344CB8AC3E}">
        <p14:creationId xmlns:p14="http://schemas.microsoft.com/office/powerpoint/2010/main" val="190720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sz="1200" dirty="0">
                <a:solidFill>
                  <a:srgbClr val="000000"/>
                </a:solidFill>
              </a:rPr>
              <a:t>...we will learn how to set up category options, categories and category combinations. </a:t>
            </a:r>
          </a:p>
        </p:txBody>
      </p:sp>
    </p:spTree>
    <p:extLst>
      <p:ext uri="{BB962C8B-B14F-4D97-AF65-F5344CB8AC3E}">
        <p14:creationId xmlns:p14="http://schemas.microsoft.com/office/powerpoint/2010/main" val="2096892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effectLst/>
                <a:sym typeface=""/>
              </a:rPr>
              <a:t>Let's look at the data elements from the RMNCAH dataset within the delivery by age section and the family planning section. The data elements within the delivery by age section are disaggregated by three age groups or category options: 10 to 14 years, 15 to 19 years and 20 plus years. The data elements within the family planning section are disaggregated by the same age category options, as well as by male and female as sex category options. </a:t>
            </a:r>
          </a:p>
          <a:p>
            <a:pPr rtl="0"/>
            <a:endParaRPr lang="en-US" dirty="0">
              <a:solidFill>
                <a:srgbClr val="000000"/>
              </a:solidFill>
              <a:effectLst/>
              <a:sym typeface=""/>
            </a:endParaRPr>
          </a:p>
          <a:p>
            <a:pPr rtl="0"/>
            <a:endParaRPr lang="en-US" dirty="0">
              <a:solidFill>
                <a:srgbClr val="000000"/>
              </a:solidFill>
              <a:sym typeface=""/>
            </a:endParaRPr>
          </a:p>
        </p:txBody>
      </p:sp>
    </p:spTree>
    <p:extLst>
      <p:ext uri="{BB962C8B-B14F-4D97-AF65-F5344CB8AC3E}">
        <p14:creationId xmlns:p14="http://schemas.microsoft.com/office/powerpoint/2010/main" val="1663165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pPr rtl="0"/>
            <a:endParaRPr lang="en-US">
              <a:solidFill>
                <a:srgbClr val="000000"/>
              </a:solidFill>
              <a:effectLst/>
              <a:sym typeface=""/>
            </a:endParaRPr>
          </a:p>
          <a:p>
            <a:pPr rtl="0"/>
            <a:r>
              <a:rPr lang="en-US">
                <a:solidFill>
                  <a:srgbClr val="000000"/>
                </a:solidFill>
                <a:effectLst/>
                <a:sym typeface=""/>
              </a:rPr>
              <a:t>To create the full category model for these two sections in DHIS2, we first need to +create the category options, +then the categories and finally the +category combinations. Once this is done, we will be able to +assign them to the data elements for these sections.</a:t>
            </a:r>
            <a:endParaRPr lang="en-US" dirty="0">
              <a:solidFill>
                <a:srgbClr val="000000"/>
              </a:solidFill>
              <a:effectLst/>
              <a:sym typeface=""/>
            </a:endParaRPr>
          </a:p>
        </p:txBody>
      </p:sp>
    </p:spTree>
    <p:extLst>
      <p:ext uri="{BB962C8B-B14F-4D97-AF65-F5344CB8AC3E}">
        <p14:creationId xmlns:p14="http://schemas.microsoft.com/office/powerpoint/2010/main" val="342301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Open the maintenance app and select category. Then select the category option tab. Depending on the DHIS2 system you are in, you may already have some category options available. </a:t>
            </a:r>
          </a:p>
          <a:p>
            <a:endParaRPr lang="en-US" dirty="0"/>
          </a:p>
          <a:p>
            <a:r>
              <a:rPr lang="en-US" dirty="0"/>
              <a:t>Remember to always check the list before creating any new category options. If the category option you need already exists, it should be reused to avoid creating duplicate options. </a:t>
            </a:r>
          </a:p>
          <a:p>
            <a:endParaRPr lang="en-US" dirty="0"/>
          </a:p>
          <a:p>
            <a:r>
              <a:rPr lang="en-US" dirty="0"/>
              <a:t>In this example, we can see that male and female already exist so we do not need to create them again. However, the age groups 10 to 14 years, 15 to 19 years, and 20 plus years do not already exist so we will need to create them for the RMNCAH dataset. To create the category options, click the plus button in the bottom right corner of the screen. </a:t>
            </a:r>
          </a:p>
          <a:p>
            <a:endParaRPr lang="en-US" dirty="0"/>
          </a:p>
          <a:p>
            <a:r>
              <a:rPr lang="en-US" dirty="0"/>
              <a:t>Let's start by creating the first age category option, 10 to 14 years. In the configuration page, fill in the name. This is the only required field. This field must contain a unique value, meaning that you cannot have more than one category option in your DHIS2 system with the same name. </a:t>
            </a:r>
          </a:p>
          <a:p>
            <a:endParaRPr lang="en-US" dirty="0"/>
          </a:p>
          <a:p>
            <a:r>
              <a:rPr lang="en-US" dirty="0"/>
              <a:t>This can help you avoid accidental duplication of category options. We could also configure other fields, such as short name, code, and description. </a:t>
            </a:r>
          </a:p>
          <a:p>
            <a:endParaRPr lang="en-US" dirty="0"/>
          </a:p>
          <a:p>
            <a:r>
              <a:rPr lang="en-US" dirty="0"/>
              <a:t>For more information on these fields and the additional configurable fields, refer to the DHIS2 documentation. </a:t>
            </a:r>
          </a:p>
          <a:p>
            <a:endParaRPr lang="en-US" dirty="0"/>
          </a:p>
          <a:p>
            <a:r>
              <a:rPr lang="en-US" dirty="0"/>
              <a:t>After filling in the configurable fields, scroll to the bottom of the page and click save. We will repeat this process two more times and create the remaining two age category options, 15 to 19 years and 20 plus years. </a:t>
            </a:r>
          </a:p>
        </p:txBody>
      </p:sp>
    </p:spTree>
    <p:extLst>
      <p:ext uri="{BB962C8B-B14F-4D97-AF65-F5344CB8AC3E}">
        <p14:creationId xmlns:p14="http://schemas.microsoft.com/office/powerpoint/2010/main" val="358046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You have now learned how to create category options in DHIS2 to represent specific </a:t>
            </a:r>
            <a:r>
              <a:rPr lang="en-US" dirty="0" err="1"/>
              <a:t>disaggregations</a:t>
            </a:r>
            <a:r>
              <a:rPr lang="en-US" dirty="0"/>
              <a:t>. In the next video, you will learn how to group them into categories and category combinations so they can be applied to data elements for use in data capture and analysis.</a:t>
            </a:r>
            <a:endParaRPr lang="en-NO" dirty="0"/>
          </a:p>
        </p:txBody>
      </p:sp>
    </p:spTree>
    <p:extLst>
      <p:ext uri="{BB962C8B-B14F-4D97-AF65-F5344CB8AC3E}">
        <p14:creationId xmlns:p14="http://schemas.microsoft.com/office/powerpoint/2010/main" val="3248575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xml"/><Relationship Id="rId7" Type="http://schemas.openxmlformats.org/officeDocument/2006/relationships/image" Target="../media/image25.sv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xml"/><Relationship Id="rId7" Type="http://schemas.openxmlformats.org/officeDocument/2006/relationships/image" Target="../media/image25.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4.xml"/><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25.sv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3575932" y="-4185838"/>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category options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 </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Click="0" advTm="13019"/>
    </mc:Choice>
    <mc:Fallback xmlns="">
      <p:transition spd="slow" advClick="0"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25" name="Group 4">
            <a:extLst>
              <a:ext uri="{FF2B5EF4-FFF2-40B4-BE49-F238E27FC236}">
                <a16:creationId xmlns:a16="http://schemas.microsoft.com/office/drawing/2014/main" id="{19F541B5-0DD3-9FA1-2AB9-0D157BA5A872}"/>
              </a:ext>
            </a:extLst>
          </p:cNvPr>
          <p:cNvGrpSpPr>
            <a:grpSpLocks noChangeAspect="1"/>
          </p:cNvGrpSpPr>
          <p:nvPr/>
        </p:nvGrpSpPr>
        <p:grpSpPr bwMode="auto">
          <a:xfrm>
            <a:off x="6819942" y="2434854"/>
            <a:ext cx="1003743" cy="772030"/>
            <a:chOff x="2486" y="2160"/>
            <a:chExt cx="966" cy="743"/>
          </a:xfrm>
        </p:grpSpPr>
        <p:sp>
          <p:nvSpPr>
            <p:cNvPr id="27" name="AutoShape 3">
              <a:extLst>
                <a:ext uri="{FF2B5EF4-FFF2-40B4-BE49-F238E27FC236}">
                  <a16:creationId xmlns:a16="http://schemas.microsoft.com/office/drawing/2014/main" id="{1EA5EEFB-54E7-CB1E-0FB0-9B8447A9D620}"/>
                </a:ext>
              </a:extLst>
            </p:cNvPr>
            <p:cNvSpPr>
              <a:spLocks noChangeAspect="1" noChangeArrowheads="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51A242A3-5B34-56DF-5192-47C68A80D49B}"/>
                </a:ext>
              </a:extLst>
            </p:cNvPr>
            <p:cNvSpPr>
              <a:spLocks/>
            </p:cNvSpPr>
            <p:nvPr/>
          </p:nvSpPr>
          <p:spPr bwMode="auto">
            <a:xfrm>
              <a:off x="2497" y="2719"/>
              <a:ext cx="273" cy="178"/>
            </a:xfrm>
            <a:custGeom>
              <a:avLst/>
              <a:gdLst>
                <a:gd name="T0" fmla="*/ 1133 w 1171"/>
                <a:gd name="T1" fmla="*/ 442 h 764"/>
                <a:gd name="T2" fmla="*/ 1133 w 1171"/>
                <a:gd name="T3" fmla="*/ 442 h 764"/>
                <a:gd name="T4" fmla="*/ 1071 w 1171"/>
                <a:gd name="T5" fmla="*/ 305 h 764"/>
                <a:gd name="T6" fmla="*/ 912 w 1171"/>
                <a:gd name="T7" fmla="*/ 269 h 764"/>
                <a:gd name="T8" fmla="*/ 928 w 1171"/>
                <a:gd name="T9" fmla="*/ 35 h 764"/>
                <a:gd name="T10" fmla="*/ 859 w 1171"/>
                <a:gd name="T11" fmla="*/ 0 h 764"/>
                <a:gd name="T12" fmla="*/ 585 w 1171"/>
                <a:gd name="T13" fmla="*/ 0 h 764"/>
                <a:gd name="T14" fmla="*/ 312 w 1171"/>
                <a:gd name="T15" fmla="*/ 0 h 764"/>
                <a:gd name="T16" fmla="*/ 243 w 1171"/>
                <a:gd name="T17" fmla="*/ 35 h 764"/>
                <a:gd name="T18" fmla="*/ 259 w 1171"/>
                <a:gd name="T19" fmla="*/ 269 h 764"/>
                <a:gd name="T20" fmla="*/ 100 w 1171"/>
                <a:gd name="T21" fmla="*/ 305 h 764"/>
                <a:gd name="T22" fmla="*/ 38 w 1171"/>
                <a:gd name="T23" fmla="*/ 442 h 764"/>
                <a:gd name="T24" fmla="*/ 170 w 1171"/>
                <a:gd name="T25" fmla="*/ 605 h 764"/>
                <a:gd name="T26" fmla="*/ 126 w 1171"/>
                <a:gd name="T27" fmla="*/ 702 h 764"/>
                <a:gd name="T28" fmla="*/ 201 w 1171"/>
                <a:gd name="T29" fmla="*/ 759 h 764"/>
                <a:gd name="T30" fmla="*/ 342 w 1171"/>
                <a:gd name="T31" fmla="*/ 614 h 764"/>
                <a:gd name="T32" fmla="*/ 202 w 1171"/>
                <a:gd name="T33" fmla="*/ 457 h 764"/>
                <a:gd name="T34" fmla="*/ 365 w 1171"/>
                <a:gd name="T35" fmla="*/ 389 h 764"/>
                <a:gd name="T36" fmla="*/ 585 w 1171"/>
                <a:gd name="T37" fmla="*/ 477 h 764"/>
                <a:gd name="T38" fmla="*/ 806 w 1171"/>
                <a:gd name="T39" fmla="*/ 389 h 764"/>
                <a:gd name="T40" fmla="*/ 968 w 1171"/>
                <a:gd name="T41" fmla="*/ 457 h 764"/>
                <a:gd name="T42" fmla="*/ 828 w 1171"/>
                <a:gd name="T43" fmla="*/ 614 h 764"/>
                <a:gd name="T44" fmla="*/ 969 w 1171"/>
                <a:gd name="T45" fmla="*/ 759 h 764"/>
                <a:gd name="T46" fmla="*/ 1044 w 1171"/>
                <a:gd name="T47" fmla="*/ 702 h 764"/>
                <a:gd name="T48" fmla="*/ 1000 w 1171"/>
                <a:gd name="T49" fmla="*/ 605 h 764"/>
                <a:gd name="T50" fmla="*/ 1133 w 1171"/>
                <a:gd name="T51" fmla="*/ 44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1" h="764">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F6FB66B5-EAB5-2F83-5B3F-59593CD9D96D}"/>
                </a:ext>
              </a:extLst>
            </p:cNvPr>
            <p:cNvSpPr>
              <a:spLocks/>
            </p:cNvSpPr>
            <p:nvPr/>
          </p:nvSpPr>
          <p:spPr bwMode="auto">
            <a:xfrm>
              <a:off x="2484" y="2606"/>
              <a:ext cx="298" cy="124"/>
            </a:xfrm>
            <a:custGeom>
              <a:avLst/>
              <a:gdLst>
                <a:gd name="T0" fmla="*/ 1270 w 1279"/>
                <a:gd name="T1" fmla="*/ 433 h 530"/>
                <a:gd name="T2" fmla="*/ 1270 w 1279"/>
                <a:gd name="T3" fmla="*/ 433 h 530"/>
                <a:gd name="T4" fmla="*/ 1006 w 1279"/>
                <a:gd name="T5" fmla="*/ 102 h 530"/>
                <a:gd name="T6" fmla="*/ 767 w 1279"/>
                <a:gd name="T7" fmla="*/ 0 h 530"/>
                <a:gd name="T8" fmla="*/ 639 w 1279"/>
                <a:gd name="T9" fmla="*/ 0 h 530"/>
                <a:gd name="T10" fmla="*/ 511 w 1279"/>
                <a:gd name="T11" fmla="*/ 0 h 530"/>
                <a:gd name="T12" fmla="*/ 273 w 1279"/>
                <a:gd name="T13" fmla="*/ 102 h 530"/>
                <a:gd name="T14" fmla="*/ 8 w 1279"/>
                <a:gd name="T15" fmla="*/ 433 h 530"/>
                <a:gd name="T16" fmla="*/ 52 w 1279"/>
                <a:gd name="T17" fmla="*/ 517 h 530"/>
                <a:gd name="T18" fmla="*/ 136 w 1279"/>
                <a:gd name="T19" fmla="*/ 482 h 530"/>
                <a:gd name="T20" fmla="*/ 392 w 1279"/>
                <a:gd name="T21" fmla="*/ 221 h 530"/>
                <a:gd name="T22" fmla="*/ 366 w 1279"/>
                <a:gd name="T23" fmla="*/ 407 h 530"/>
                <a:gd name="T24" fmla="*/ 639 w 1279"/>
                <a:gd name="T25" fmla="*/ 407 h 530"/>
                <a:gd name="T26" fmla="*/ 913 w 1279"/>
                <a:gd name="T27" fmla="*/ 407 h 530"/>
                <a:gd name="T28" fmla="*/ 886 w 1279"/>
                <a:gd name="T29" fmla="*/ 221 h 530"/>
                <a:gd name="T30" fmla="*/ 1142 w 1279"/>
                <a:gd name="T31" fmla="*/ 482 h 530"/>
                <a:gd name="T32" fmla="*/ 1226 w 1279"/>
                <a:gd name="T33" fmla="*/ 517 h 530"/>
                <a:gd name="T34" fmla="*/ 1270 w 1279"/>
                <a:gd name="T35" fmla="*/ 43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9" h="530">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1429FE15-465A-1337-CB44-C35D14A62CF1}"/>
                </a:ext>
              </a:extLst>
            </p:cNvPr>
            <p:cNvSpPr>
              <a:spLocks/>
            </p:cNvSpPr>
            <p:nvPr/>
          </p:nvSpPr>
          <p:spPr bwMode="auto">
            <a:xfrm>
              <a:off x="2568" y="2464"/>
              <a:ext cx="130" cy="129"/>
            </a:xfrm>
            <a:custGeom>
              <a:avLst/>
              <a:gdLst>
                <a:gd name="T0" fmla="*/ 556 w 556"/>
                <a:gd name="T1" fmla="*/ 278 h 556"/>
                <a:gd name="T2" fmla="*/ 556 w 556"/>
                <a:gd name="T3" fmla="*/ 278 h 556"/>
                <a:gd name="T4" fmla="*/ 278 w 556"/>
                <a:gd name="T5" fmla="*/ 556 h 556"/>
                <a:gd name="T6" fmla="*/ 0 w 556"/>
                <a:gd name="T7" fmla="*/ 278 h 556"/>
                <a:gd name="T8" fmla="*/ 278 w 556"/>
                <a:gd name="T9" fmla="*/ 0 h 556"/>
                <a:gd name="T10" fmla="*/ 556 w 556"/>
                <a:gd name="T11" fmla="*/ 278 h 556"/>
              </a:gdLst>
              <a:ahLst/>
              <a:cxnLst>
                <a:cxn ang="0">
                  <a:pos x="T0" y="T1"/>
                </a:cxn>
                <a:cxn ang="0">
                  <a:pos x="T2" y="T3"/>
                </a:cxn>
                <a:cxn ang="0">
                  <a:pos x="T4" y="T5"/>
                </a:cxn>
                <a:cxn ang="0">
                  <a:pos x="T6" y="T7"/>
                </a:cxn>
                <a:cxn ang="0">
                  <a:pos x="T8" y="T9"/>
                </a:cxn>
                <a:cxn ang="0">
                  <a:pos x="T10" y="T11"/>
                </a:cxn>
              </a:cxnLst>
              <a:rect l="0" t="0" r="r" b="b"/>
              <a:pathLst>
                <a:path w="556" h="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C246D5FE-26F7-C3F3-EA2C-1BD1E68A3800}"/>
                </a:ext>
              </a:extLst>
            </p:cNvPr>
            <p:cNvSpPr>
              <a:spLocks/>
            </p:cNvSpPr>
            <p:nvPr/>
          </p:nvSpPr>
          <p:spPr bwMode="auto">
            <a:xfrm>
              <a:off x="2910" y="2332"/>
              <a:ext cx="135" cy="136"/>
            </a:xfrm>
            <a:custGeom>
              <a:avLst/>
              <a:gdLst>
                <a:gd name="T0" fmla="*/ 291 w 582"/>
                <a:gd name="T1" fmla="*/ 582 h 582"/>
                <a:gd name="T2" fmla="*/ 291 w 582"/>
                <a:gd name="T3" fmla="*/ 582 h 582"/>
                <a:gd name="T4" fmla="*/ 582 w 582"/>
                <a:gd name="T5" fmla="*/ 291 h 582"/>
                <a:gd name="T6" fmla="*/ 291 w 582"/>
                <a:gd name="T7" fmla="*/ 0 h 582"/>
                <a:gd name="T8" fmla="*/ 0 w 582"/>
                <a:gd name="T9" fmla="*/ 291 h 582"/>
                <a:gd name="T10" fmla="*/ 291 w 582"/>
                <a:gd name="T11" fmla="*/ 582 h 582"/>
              </a:gdLst>
              <a:ahLst/>
              <a:cxnLst>
                <a:cxn ang="0">
                  <a:pos x="T0" y="T1"/>
                </a:cxn>
                <a:cxn ang="0">
                  <a:pos x="T2" y="T3"/>
                </a:cxn>
                <a:cxn ang="0">
                  <a:pos x="T4" y="T5"/>
                </a:cxn>
                <a:cxn ang="0">
                  <a:pos x="T6" y="T7"/>
                </a:cxn>
                <a:cxn ang="0">
                  <a:pos x="T8" y="T9"/>
                </a:cxn>
                <a:cxn ang="0">
                  <a:pos x="T10" y="T11"/>
                </a:cxn>
              </a:cxnLst>
              <a:rect l="0" t="0" r="r" b="b"/>
              <a:pathLst>
                <a:path w="582" h="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0400A406-7135-F9D5-1403-F9BD14051013}"/>
                </a:ext>
              </a:extLst>
            </p:cNvPr>
            <p:cNvSpPr>
              <a:spLocks/>
            </p:cNvSpPr>
            <p:nvPr/>
          </p:nvSpPr>
          <p:spPr bwMode="auto">
            <a:xfrm>
              <a:off x="2811" y="2482"/>
              <a:ext cx="332" cy="423"/>
            </a:xfrm>
            <a:custGeom>
              <a:avLst/>
              <a:gdLst>
                <a:gd name="T0" fmla="*/ 905 w 1426"/>
                <a:gd name="T1" fmla="*/ 2 h 1814"/>
                <a:gd name="T2" fmla="*/ 905 w 1426"/>
                <a:gd name="T3" fmla="*/ 2 h 1814"/>
                <a:gd name="T4" fmla="*/ 884 w 1426"/>
                <a:gd name="T5" fmla="*/ 1 h 1814"/>
                <a:gd name="T6" fmla="*/ 880 w 1426"/>
                <a:gd name="T7" fmla="*/ 0 h 1814"/>
                <a:gd name="T8" fmla="*/ 713 w 1426"/>
                <a:gd name="T9" fmla="*/ 0 h 1814"/>
                <a:gd name="T10" fmla="*/ 546 w 1426"/>
                <a:gd name="T11" fmla="*/ 0 h 1814"/>
                <a:gd name="T12" fmla="*/ 542 w 1426"/>
                <a:gd name="T13" fmla="*/ 1 h 1814"/>
                <a:gd name="T14" fmla="*/ 521 w 1426"/>
                <a:gd name="T15" fmla="*/ 2 h 1814"/>
                <a:gd name="T16" fmla="*/ 8 w 1426"/>
                <a:gd name="T17" fmla="*/ 797 h 1814"/>
                <a:gd name="T18" fmla="*/ 97 w 1426"/>
                <a:gd name="T19" fmla="*/ 914 h 1814"/>
                <a:gd name="T20" fmla="*/ 111 w 1426"/>
                <a:gd name="T21" fmla="*/ 915 h 1814"/>
                <a:gd name="T22" fmla="*/ 214 w 1426"/>
                <a:gd name="T23" fmla="*/ 825 h 1814"/>
                <a:gd name="T24" fmla="*/ 378 w 1426"/>
                <a:gd name="T25" fmla="*/ 340 h 1814"/>
                <a:gd name="T26" fmla="*/ 378 w 1426"/>
                <a:gd name="T27" fmla="*/ 1056 h 1814"/>
                <a:gd name="T28" fmla="*/ 378 w 1426"/>
                <a:gd name="T29" fmla="*/ 1681 h 1814"/>
                <a:gd name="T30" fmla="*/ 512 w 1426"/>
                <a:gd name="T31" fmla="*/ 1814 h 1814"/>
                <a:gd name="T32" fmla="*/ 646 w 1426"/>
                <a:gd name="T33" fmla="*/ 1681 h 1814"/>
                <a:gd name="T34" fmla="*/ 646 w 1426"/>
                <a:gd name="T35" fmla="*/ 1056 h 1814"/>
                <a:gd name="T36" fmla="*/ 713 w 1426"/>
                <a:gd name="T37" fmla="*/ 1056 h 1814"/>
                <a:gd name="T38" fmla="*/ 780 w 1426"/>
                <a:gd name="T39" fmla="*/ 1056 h 1814"/>
                <a:gd name="T40" fmla="*/ 780 w 1426"/>
                <a:gd name="T41" fmla="*/ 1681 h 1814"/>
                <a:gd name="T42" fmla="*/ 914 w 1426"/>
                <a:gd name="T43" fmla="*/ 1814 h 1814"/>
                <a:gd name="T44" fmla="*/ 1047 w 1426"/>
                <a:gd name="T45" fmla="*/ 1681 h 1814"/>
                <a:gd name="T46" fmla="*/ 1047 w 1426"/>
                <a:gd name="T47" fmla="*/ 1056 h 1814"/>
                <a:gd name="T48" fmla="*/ 1047 w 1426"/>
                <a:gd name="T49" fmla="*/ 1056 h 1814"/>
                <a:gd name="T50" fmla="*/ 1047 w 1426"/>
                <a:gd name="T51" fmla="*/ 340 h 1814"/>
                <a:gd name="T52" fmla="*/ 1212 w 1426"/>
                <a:gd name="T53" fmla="*/ 825 h 1814"/>
                <a:gd name="T54" fmla="*/ 1315 w 1426"/>
                <a:gd name="T55" fmla="*/ 915 h 1814"/>
                <a:gd name="T56" fmla="*/ 1329 w 1426"/>
                <a:gd name="T57" fmla="*/ 914 h 1814"/>
                <a:gd name="T58" fmla="*/ 1418 w 1426"/>
                <a:gd name="T59" fmla="*/ 797 h 1814"/>
                <a:gd name="T60" fmla="*/ 905 w 1426"/>
                <a:gd name="T61" fmla="*/ 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6" h="1814">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0">
              <a:extLst>
                <a:ext uri="{FF2B5EF4-FFF2-40B4-BE49-F238E27FC236}">
                  <a16:creationId xmlns:a16="http://schemas.microsoft.com/office/drawing/2014/main" id="{7297B3D8-8620-595D-6D20-DA42DECAB0AE}"/>
                </a:ext>
              </a:extLst>
            </p:cNvPr>
            <p:cNvSpPr>
              <a:spLocks/>
            </p:cNvSpPr>
            <p:nvPr/>
          </p:nvSpPr>
          <p:spPr bwMode="auto">
            <a:xfrm>
              <a:off x="3242" y="2160"/>
              <a:ext cx="143" cy="142"/>
            </a:xfrm>
            <a:custGeom>
              <a:avLst/>
              <a:gdLst>
                <a:gd name="T0" fmla="*/ 307 w 613"/>
                <a:gd name="T1" fmla="*/ 612 h 612"/>
                <a:gd name="T2" fmla="*/ 307 w 613"/>
                <a:gd name="T3" fmla="*/ 612 h 612"/>
                <a:gd name="T4" fmla="*/ 613 w 613"/>
                <a:gd name="T5" fmla="*/ 306 h 612"/>
                <a:gd name="T6" fmla="*/ 307 w 613"/>
                <a:gd name="T7" fmla="*/ 0 h 612"/>
                <a:gd name="T8" fmla="*/ 0 w 613"/>
                <a:gd name="T9" fmla="*/ 306 h 612"/>
                <a:gd name="T10" fmla="*/ 307 w 613"/>
                <a:gd name="T11" fmla="*/ 612 h 612"/>
              </a:gdLst>
              <a:ahLst/>
              <a:cxnLst>
                <a:cxn ang="0">
                  <a:pos x="T0" y="T1"/>
                </a:cxn>
                <a:cxn ang="0">
                  <a:pos x="T2" y="T3"/>
                </a:cxn>
                <a:cxn ang="0">
                  <a:pos x="T4" y="T5"/>
                </a:cxn>
                <a:cxn ang="0">
                  <a:pos x="T6" y="T7"/>
                </a:cxn>
                <a:cxn ang="0">
                  <a:pos x="T8" y="T9"/>
                </a:cxn>
                <a:cxn ang="0">
                  <a:pos x="T10" y="T11"/>
                </a:cxn>
              </a:cxnLst>
              <a:rect l="0" t="0" r="r" b="b"/>
              <a:pathLst>
                <a:path w="613" h="612">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1">
              <a:extLst>
                <a:ext uri="{FF2B5EF4-FFF2-40B4-BE49-F238E27FC236}">
                  <a16:creationId xmlns:a16="http://schemas.microsoft.com/office/drawing/2014/main" id="{15389ABD-2159-88EA-7654-D7AE541964B2}"/>
                </a:ext>
              </a:extLst>
            </p:cNvPr>
            <p:cNvSpPr>
              <a:spLocks/>
            </p:cNvSpPr>
            <p:nvPr/>
          </p:nvSpPr>
          <p:spPr bwMode="auto">
            <a:xfrm>
              <a:off x="3171" y="2317"/>
              <a:ext cx="284" cy="587"/>
            </a:xfrm>
            <a:custGeom>
              <a:avLst/>
              <a:gdLst>
                <a:gd name="T0" fmla="*/ 861 w 1219"/>
                <a:gd name="T1" fmla="*/ 0 h 2515"/>
                <a:gd name="T2" fmla="*/ 861 w 1219"/>
                <a:gd name="T3" fmla="*/ 0 h 2515"/>
                <a:gd name="T4" fmla="*/ 358 w 1219"/>
                <a:gd name="T5" fmla="*/ 0 h 2515"/>
                <a:gd name="T6" fmla="*/ 0 w 1219"/>
                <a:gd name="T7" fmla="*/ 358 h 2515"/>
                <a:gd name="T8" fmla="*/ 0 w 1219"/>
                <a:gd name="T9" fmla="*/ 1170 h 2515"/>
                <a:gd name="T10" fmla="*/ 110 w 1219"/>
                <a:gd name="T11" fmla="*/ 1280 h 2515"/>
                <a:gd name="T12" fmla="*/ 220 w 1219"/>
                <a:gd name="T13" fmla="*/ 1170 h 2515"/>
                <a:gd name="T14" fmla="*/ 220 w 1219"/>
                <a:gd name="T15" fmla="*/ 358 h 2515"/>
                <a:gd name="T16" fmla="*/ 275 w 1219"/>
                <a:gd name="T17" fmla="*/ 249 h 2515"/>
                <a:gd name="T18" fmla="*/ 275 w 1219"/>
                <a:gd name="T19" fmla="*/ 2392 h 2515"/>
                <a:gd name="T20" fmla="*/ 399 w 1219"/>
                <a:gd name="T21" fmla="*/ 2515 h 2515"/>
                <a:gd name="T22" fmla="*/ 523 w 1219"/>
                <a:gd name="T23" fmla="*/ 2392 h 2515"/>
                <a:gd name="T24" fmla="*/ 523 w 1219"/>
                <a:gd name="T25" fmla="*/ 1356 h 2515"/>
                <a:gd name="T26" fmla="*/ 685 w 1219"/>
                <a:gd name="T27" fmla="*/ 1356 h 2515"/>
                <a:gd name="T28" fmla="*/ 685 w 1219"/>
                <a:gd name="T29" fmla="*/ 2392 h 2515"/>
                <a:gd name="T30" fmla="*/ 809 w 1219"/>
                <a:gd name="T31" fmla="*/ 2515 h 2515"/>
                <a:gd name="T32" fmla="*/ 933 w 1219"/>
                <a:gd name="T33" fmla="*/ 2392 h 2515"/>
                <a:gd name="T34" fmla="*/ 933 w 1219"/>
                <a:gd name="T35" fmla="*/ 241 h 2515"/>
                <a:gd name="T36" fmla="*/ 999 w 1219"/>
                <a:gd name="T37" fmla="*/ 358 h 2515"/>
                <a:gd name="T38" fmla="*/ 999 w 1219"/>
                <a:gd name="T39" fmla="*/ 1170 h 2515"/>
                <a:gd name="T40" fmla="*/ 1109 w 1219"/>
                <a:gd name="T41" fmla="*/ 1280 h 2515"/>
                <a:gd name="T42" fmla="*/ 1219 w 1219"/>
                <a:gd name="T43" fmla="*/ 1170 h 2515"/>
                <a:gd name="T44" fmla="*/ 1219 w 1219"/>
                <a:gd name="T45" fmla="*/ 358 h 2515"/>
                <a:gd name="T46" fmla="*/ 861 w 1219"/>
                <a:gd name="T47" fmla="*/ 0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9" h="2515">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14">
            <a:extLst>
              <a:ext uri="{FF2B5EF4-FFF2-40B4-BE49-F238E27FC236}">
                <a16:creationId xmlns:a16="http://schemas.microsoft.com/office/drawing/2014/main" id="{537FF20A-56AB-726D-3C02-B6F67F80630D}"/>
              </a:ext>
            </a:extLst>
          </p:cNvPr>
          <p:cNvGrpSpPr>
            <a:grpSpLocks noChangeAspect="1"/>
          </p:cNvGrpSpPr>
          <p:nvPr/>
        </p:nvGrpSpPr>
        <p:grpSpPr bwMode="auto">
          <a:xfrm>
            <a:off x="8288150" y="2518418"/>
            <a:ext cx="1097259" cy="645263"/>
            <a:chOff x="4228" y="2221"/>
            <a:chExt cx="1056" cy="621"/>
          </a:xfrm>
        </p:grpSpPr>
        <p:sp>
          <p:nvSpPr>
            <p:cNvPr id="38" name="AutoShape 13">
              <a:extLst>
                <a:ext uri="{FF2B5EF4-FFF2-40B4-BE49-F238E27FC236}">
                  <a16:creationId xmlns:a16="http://schemas.microsoft.com/office/drawing/2014/main" id="{28A86724-B85A-BF74-CE71-F080EFAFE7FF}"/>
                </a:ext>
              </a:extLst>
            </p:cNvPr>
            <p:cNvSpPr>
              <a:spLocks noChangeAspect="1" noChangeArrowheads="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a:extLst>
                <a:ext uri="{FF2B5EF4-FFF2-40B4-BE49-F238E27FC236}">
                  <a16:creationId xmlns:a16="http://schemas.microsoft.com/office/drawing/2014/main" id="{F0EF2F18-61A1-5325-0CE8-8684C00A17A0}"/>
                </a:ext>
              </a:extLst>
            </p:cNvPr>
            <p:cNvSpPr>
              <a:spLocks noEditPoints="1"/>
            </p:cNvSpPr>
            <p:nvPr/>
          </p:nvSpPr>
          <p:spPr bwMode="auto">
            <a:xfrm>
              <a:off x="4228" y="2221"/>
              <a:ext cx="432" cy="622"/>
            </a:xfrm>
            <a:custGeom>
              <a:avLst/>
              <a:gdLst>
                <a:gd name="T0" fmla="*/ 755 w 4186"/>
                <a:gd name="T1" fmla="*/ 2092 h 6011"/>
                <a:gd name="T2" fmla="*/ 755 w 4186"/>
                <a:gd name="T3" fmla="*/ 2092 h 6011"/>
                <a:gd name="T4" fmla="*/ 2093 w 4186"/>
                <a:gd name="T5" fmla="*/ 754 h 6011"/>
                <a:gd name="T6" fmla="*/ 3431 w 4186"/>
                <a:gd name="T7" fmla="*/ 2092 h 6011"/>
                <a:gd name="T8" fmla="*/ 2093 w 4186"/>
                <a:gd name="T9" fmla="*/ 3430 h 6011"/>
                <a:gd name="T10" fmla="*/ 755 w 4186"/>
                <a:gd name="T11" fmla="*/ 2092 h 6011"/>
                <a:gd name="T12" fmla="*/ 4186 w 4186"/>
                <a:gd name="T13" fmla="*/ 2092 h 6011"/>
                <a:gd name="T14" fmla="*/ 4186 w 4186"/>
                <a:gd name="T15" fmla="*/ 2092 h 6011"/>
                <a:gd name="T16" fmla="*/ 2093 w 4186"/>
                <a:gd name="T17" fmla="*/ 0 h 6011"/>
                <a:gd name="T18" fmla="*/ 0 w 4186"/>
                <a:gd name="T19" fmla="*/ 2092 h 6011"/>
                <a:gd name="T20" fmla="*/ 1724 w 4186"/>
                <a:gd name="T21" fmla="*/ 4153 h 6011"/>
                <a:gd name="T22" fmla="*/ 1724 w 4186"/>
                <a:gd name="T23" fmla="*/ 4561 h 6011"/>
                <a:gd name="T24" fmla="*/ 1011 w 4186"/>
                <a:gd name="T25" fmla="*/ 4561 h 6011"/>
                <a:gd name="T26" fmla="*/ 1011 w 4186"/>
                <a:gd name="T27" fmla="*/ 5298 h 6011"/>
                <a:gd name="T28" fmla="*/ 1724 w 4186"/>
                <a:gd name="T29" fmla="*/ 5298 h 6011"/>
                <a:gd name="T30" fmla="*/ 1724 w 4186"/>
                <a:gd name="T31" fmla="*/ 6011 h 6011"/>
                <a:gd name="T32" fmla="*/ 2461 w 4186"/>
                <a:gd name="T33" fmla="*/ 6011 h 6011"/>
                <a:gd name="T34" fmla="*/ 2461 w 4186"/>
                <a:gd name="T35" fmla="*/ 5298 h 6011"/>
                <a:gd name="T36" fmla="*/ 3174 w 4186"/>
                <a:gd name="T37" fmla="*/ 5298 h 6011"/>
                <a:gd name="T38" fmla="*/ 3174 w 4186"/>
                <a:gd name="T39" fmla="*/ 4561 h 6011"/>
                <a:gd name="T40" fmla="*/ 2461 w 4186"/>
                <a:gd name="T41" fmla="*/ 4561 h 6011"/>
                <a:gd name="T42" fmla="*/ 2461 w 4186"/>
                <a:gd name="T43" fmla="*/ 4153 h 6011"/>
                <a:gd name="T44" fmla="*/ 4186 w 4186"/>
                <a:gd name="T45" fmla="*/ 2092 h 6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6" h="6011">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55CB9216-6A5B-2F0E-0248-162296E5AC37}"/>
                </a:ext>
              </a:extLst>
            </p:cNvPr>
            <p:cNvSpPr>
              <a:spLocks noEditPoints="1"/>
            </p:cNvSpPr>
            <p:nvPr/>
          </p:nvSpPr>
          <p:spPr bwMode="auto">
            <a:xfrm>
              <a:off x="4735" y="2273"/>
              <a:ext cx="550" cy="551"/>
            </a:xfrm>
            <a:custGeom>
              <a:avLst/>
              <a:gdLst>
                <a:gd name="T0" fmla="*/ 2093 w 5323"/>
                <a:gd name="T1" fmla="*/ 4567 h 5322"/>
                <a:gd name="T2" fmla="*/ 2093 w 5323"/>
                <a:gd name="T3" fmla="*/ 4567 h 5322"/>
                <a:gd name="T4" fmla="*/ 755 w 5323"/>
                <a:gd name="T5" fmla="*/ 3229 h 5322"/>
                <a:gd name="T6" fmla="*/ 2093 w 5323"/>
                <a:gd name="T7" fmla="*/ 1891 h 5322"/>
                <a:gd name="T8" fmla="*/ 3431 w 5323"/>
                <a:gd name="T9" fmla="*/ 3229 h 5322"/>
                <a:gd name="T10" fmla="*/ 2093 w 5323"/>
                <a:gd name="T11" fmla="*/ 4567 h 5322"/>
                <a:gd name="T12" fmla="*/ 4586 w 5323"/>
                <a:gd name="T13" fmla="*/ 0 h 5322"/>
                <a:gd name="T14" fmla="*/ 4586 w 5323"/>
                <a:gd name="T15" fmla="*/ 0 h 5322"/>
                <a:gd name="T16" fmla="*/ 3160 w 5323"/>
                <a:gd name="T17" fmla="*/ 0 h 5322"/>
                <a:gd name="T18" fmla="*/ 3160 w 5323"/>
                <a:gd name="T19" fmla="*/ 737 h 5322"/>
                <a:gd name="T20" fmla="*/ 4065 w 5323"/>
                <a:gd name="T21" fmla="*/ 737 h 5322"/>
                <a:gd name="T22" fmla="*/ 3290 w 5323"/>
                <a:gd name="T23" fmla="*/ 1512 h 5322"/>
                <a:gd name="T24" fmla="*/ 2093 w 5323"/>
                <a:gd name="T25" fmla="*/ 1135 h 5322"/>
                <a:gd name="T26" fmla="*/ 0 w 5323"/>
                <a:gd name="T27" fmla="*/ 3229 h 5322"/>
                <a:gd name="T28" fmla="*/ 2093 w 5323"/>
                <a:gd name="T29" fmla="*/ 5322 h 5322"/>
                <a:gd name="T30" fmla="*/ 4186 w 5323"/>
                <a:gd name="T31" fmla="*/ 3229 h 5322"/>
                <a:gd name="T32" fmla="*/ 3811 w 5323"/>
                <a:gd name="T33" fmla="*/ 2033 h 5322"/>
                <a:gd name="T34" fmla="*/ 4586 w 5323"/>
                <a:gd name="T35" fmla="*/ 1258 h 5322"/>
                <a:gd name="T36" fmla="*/ 4586 w 5323"/>
                <a:gd name="T37" fmla="*/ 2163 h 5322"/>
                <a:gd name="T38" fmla="*/ 5323 w 5323"/>
                <a:gd name="T39" fmla="*/ 2163 h 5322"/>
                <a:gd name="T40" fmla="*/ 5323 w 5323"/>
                <a:gd name="T41" fmla="*/ 737 h 5322"/>
                <a:gd name="T42" fmla="*/ 5323 w 5323"/>
                <a:gd name="T43" fmla="*/ 0 h 5322"/>
                <a:gd name="T44" fmla="*/ 4586 w 5323"/>
                <a:gd name="T45"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3" h="5322">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Rounded Corners 17">
            <a:extLst>
              <a:ext uri="{FF2B5EF4-FFF2-40B4-BE49-F238E27FC236}">
                <a16:creationId xmlns:a16="http://schemas.microsoft.com/office/drawing/2014/main" id="{B33B7BAA-396E-A5EB-5707-4F37B711FA0C}"/>
              </a:ext>
            </a:extLst>
          </p:cNvPr>
          <p:cNvSpPr/>
          <p:nvPr/>
        </p:nvSpPr>
        <p:spPr>
          <a:xfrm>
            <a:off x="6707052" y="1261114"/>
            <a:ext cx="2733339"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t>Disaggregations </a:t>
            </a:r>
          </a:p>
        </p:txBody>
      </p:sp>
      <p:sp>
        <p:nvSpPr>
          <p:cNvPr id="43" name="TextBox 42">
            <a:extLst>
              <a:ext uri="{FF2B5EF4-FFF2-40B4-BE49-F238E27FC236}">
                <a16:creationId xmlns:a16="http://schemas.microsoft.com/office/drawing/2014/main" id="{CCF56929-7AE7-F318-0681-F0A8F5D5DACC}"/>
              </a:ext>
            </a:extLst>
          </p:cNvPr>
          <p:cNvSpPr txBox="1"/>
          <p:nvPr/>
        </p:nvSpPr>
        <p:spPr>
          <a:xfrm>
            <a:off x="2746455" y="1261114"/>
            <a:ext cx="274320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Category model</a:t>
            </a:r>
          </a:p>
        </p:txBody>
      </p:sp>
    </p:spTree>
    <p:custDataLst>
      <p:tags r:id="rId1"/>
    </p:custDataLst>
    <p:extLst>
      <p:ext uri="{BB962C8B-B14F-4D97-AF65-F5344CB8AC3E}">
        <p14:creationId xmlns:p14="http://schemas.microsoft.com/office/powerpoint/2010/main" val="1633158777"/>
      </p:ext>
    </p:extLst>
  </p:cSld>
  <p:clrMapOvr>
    <a:masterClrMapping/>
  </p:clrMapOvr>
  <p:transition spd="slow" advClick="0" advTm="88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n-US" dirty="0"/>
              <a:t>In this video, you will see…</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 name="TextBox 2">
            <a:extLst>
              <a:ext uri="{FF2B5EF4-FFF2-40B4-BE49-F238E27FC236}">
                <a16:creationId xmlns:a16="http://schemas.microsoft.com/office/drawing/2014/main" id="{F4A0E7D8-C5E5-8356-5243-549959A73D36}"/>
              </a:ext>
            </a:extLst>
          </p:cNvPr>
          <p:cNvSpPr txBox="1"/>
          <p:nvPr/>
        </p:nvSpPr>
        <p:spPr>
          <a:xfrm>
            <a:off x="6111158" y="1866868"/>
            <a:ext cx="2323072" cy="461665"/>
          </a:xfrm>
          <a:prstGeom prst="rect">
            <a:avLst/>
          </a:prstGeom>
          <a:noFill/>
        </p:spPr>
        <p:txBody>
          <a:bodyPr wrap="none" rtlCol="0">
            <a:spAutoFit/>
          </a:bodyPr>
          <a:lstStyle/>
          <a:p>
            <a:pPr algn="l">
              <a:buClr>
                <a:srgbClr val="008CCF"/>
              </a:buClr>
            </a:pPr>
            <a:r>
              <a:rPr lang="es-ES" sz="2400"/>
              <a:t>H</a:t>
            </a:r>
            <a:r>
              <a:rPr lang="en-NO" sz="2400"/>
              <a:t>ow </a:t>
            </a:r>
            <a:r>
              <a:rPr lang="en-NO" sz="2400" dirty="0"/>
              <a:t>to set up: </a:t>
            </a:r>
          </a:p>
        </p:txBody>
      </p:sp>
      <p:sp>
        <p:nvSpPr>
          <p:cNvPr id="4" name="TextBox 3">
            <a:extLst>
              <a:ext uri="{FF2B5EF4-FFF2-40B4-BE49-F238E27FC236}">
                <a16:creationId xmlns:a16="http://schemas.microsoft.com/office/drawing/2014/main" id="{A69762CD-1BF9-F7E0-D19D-C43FADF334B9}"/>
              </a:ext>
            </a:extLst>
          </p:cNvPr>
          <p:cNvSpPr txBox="1"/>
          <p:nvPr/>
        </p:nvSpPr>
        <p:spPr>
          <a:xfrm>
            <a:off x="6111158" y="2474487"/>
            <a:ext cx="4006225" cy="1693733"/>
          </a:xfrm>
          <a:prstGeom prst="rect">
            <a:avLst/>
          </a:prstGeom>
          <a:noFill/>
        </p:spPr>
        <p:txBody>
          <a:bodyPr wrap="none" rtlCol="0">
            <a:spAutoFit/>
          </a:bodyPr>
          <a:lstStyle/>
          <a:p>
            <a:pPr marL="342900" indent="-342900" algn="l">
              <a:lnSpc>
                <a:spcPct val="150000"/>
              </a:lnSpc>
              <a:buClr>
                <a:srgbClr val="008CCF"/>
              </a:buClr>
              <a:buFont typeface="Rubik" pitchFamily="2" charset="-79"/>
              <a:buChar char="•"/>
            </a:pPr>
            <a:r>
              <a:rPr lang="en-US" sz="2400" dirty="0"/>
              <a:t>C</a:t>
            </a:r>
            <a:r>
              <a:rPr lang="en-NO" sz="2400" dirty="0"/>
              <a:t>ategory options</a:t>
            </a:r>
          </a:p>
          <a:p>
            <a:pPr marL="342900" indent="-342900" algn="l">
              <a:lnSpc>
                <a:spcPct val="150000"/>
              </a:lnSpc>
              <a:buClr>
                <a:srgbClr val="008CCF"/>
              </a:buClr>
              <a:buFont typeface="Rubik" pitchFamily="2" charset="-79"/>
              <a:buChar char="•"/>
            </a:pPr>
            <a:r>
              <a:rPr lang="en-NO" sz="2400" dirty="0"/>
              <a:t>Categories </a:t>
            </a:r>
          </a:p>
          <a:p>
            <a:pPr marL="342900" indent="-342900" algn="l">
              <a:lnSpc>
                <a:spcPct val="150000"/>
              </a:lnSpc>
              <a:buClr>
                <a:srgbClr val="008CCF"/>
              </a:buClr>
              <a:buFont typeface="Rubik" pitchFamily="2" charset="-79"/>
              <a:buChar char="•"/>
            </a:pPr>
            <a:r>
              <a:rPr lang="en-NO" sz="2400" dirty="0"/>
              <a:t>Category combinations</a:t>
            </a:r>
          </a:p>
        </p:txBody>
      </p:sp>
      <p:grpSp>
        <p:nvGrpSpPr>
          <p:cNvPr id="10" name="Group 4">
            <a:extLst>
              <a:ext uri="{FF2B5EF4-FFF2-40B4-BE49-F238E27FC236}">
                <a16:creationId xmlns:a16="http://schemas.microsoft.com/office/drawing/2014/main" id="{D83A1D8B-5DF8-8607-1EF0-100E068A256B}"/>
              </a:ext>
            </a:extLst>
          </p:cNvPr>
          <p:cNvGrpSpPr>
            <a:grpSpLocks noChangeAspect="1"/>
          </p:cNvGrpSpPr>
          <p:nvPr/>
        </p:nvGrpSpPr>
        <p:grpSpPr bwMode="auto">
          <a:xfrm>
            <a:off x="2710786" y="3040640"/>
            <a:ext cx="1003743" cy="772030"/>
            <a:chOff x="2486" y="2160"/>
            <a:chExt cx="966" cy="743"/>
          </a:xfrm>
        </p:grpSpPr>
        <p:sp>
          <p:nvSpPr>
            <p:cNvPr id="11" name="AutoShape 3">
              <a:extLst>
                <a:ext uri="{FF2B5EF4-FFF2-40B4-BE49-F238E27FC236}">
                  <a16:creationId xmlns:a16="http://schemas.microsoft.com/office/drawing/2014/main" id="{9C90B08D-480F-D2B8-D721-D77763A5EE15}"/>
                </a:ext>
              </a:extLst>
            </p:cNvPr>
            <p:cNvSpPr>
              <a:spLocks noChangeAspect="1" noChangeArrowheads="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6D999D97-25C4-7D87-A64C-84B8B9B5744D}"/>
                </a:ext>
              </a:extLst>
            </p:cNvPr>
            <p:cNvSpPr>
              <a:spLocks/>
            </p:cNvSpPr>
            <p:nvPr/>
          </p:nvSpPr>
          <p:spPr bwMode="auto">
            <a:xfrm>
              <a:off x="2497" y="2719"/>
              <a:ext cx="273" cy="178"/>
            </a:xfrm>
            <a:custGeom>
              <a:avLst/>
              <a:gdLst>
                <a:gd name="T0" fmla="*/ 1133 w 1171"/>
                <a:gd name="T1" fmla="*/ 442 h 764"/>
                <a:gd name="T2" fmla="*/ 1133 w 1171"/>
                <a:gd name="T3" fmla="*/ 442 h 764"/>
                <a:gd name="T4" fmla="*/ 1071 w 1171"/>
                <a:gd name="T5" fmla="*/ 305 h 764"/>
                <a:gd name="T6" fmla="*/ 912 w 1171"/>
                <a:gd name="T7" fmla="*/ 269 h 764"/>
                <a:gd name="T8" fmla="*/ 928 w 1171"/>
                <a:gd name="T9" fmla="*/ 35 h 764"/>
                <a:gd name="T10" fmla="*/ 859 w 1171"/>
                <a:gd name="T11" fmla="*/ 0 h 764"/>
                <a:gd name="T12" fmla="*/ 585 w 1171"/>
                <a:gd name="T13" fmla="*/ 0 h 764"/>
                <a:gd name="T14" fmla="*/ 312 w 1171"/>
                <a:gd name="T15" fmla="*/ 0 h 764"/>
                <a:gd name="T16" fmla="*/ 243 w 1171"/>
                <a:gd name="T17" fmla="*/ 35 h 764"/>
                <a:gd name="T18" fmla="*/ 259 w 1171"/>
                <a:gd name="T19" fmla="*/ 269 h 764"/>
                <a:gd name="T20" fmla="*/ 100 w 1171"/>
                <a:gd name="T21" fmla="*/ 305 h 764"/>
                <a:gd name="T22" fmla="*/ 38 w 1171"/>
                <a:gd name="T23" fmla="*/ 442 h 764"/>
                <a:gd name="T24" fmla="*/ 170 w 1171"/>
                <a:gd name="T25" fmla="*/ 605 h 764"/>
                <a:gd name="T26" fmla="*/ 126 w 1171"/>
                <a:gd name="T27" fmla="*/ 702 h 764"/>
                <a:gd name="T28" fmla="*/ 201 w 1171"/>
                <a:gd name="T29" fmla="*/ 759 h 764"/>
                <a:gd name="T30" fmla="*/ 342 w 1171"/>
                <a:gd name="T31" fmla="*/ 614 h 764"/>
                <a:gd name="T32" fmla="*/ 202 w 1171"/>
                <a:gd name="T33" fmla="*/ 457 h 764"/>
                <a:gd name="T34" fmla="*/ 365 w 1171"/>
                <a:gd name="T35" fmla="*/ 389 h 764"/>
                <a:gd name="T36" fmla="*/ 585 w 1171"/>
                <a:gd name="T37" fmla="*/ 477 h 764"/>
                <a:gd name="T38" fmla="*/ 806 w 1171"/>
                <a:gd name="T39" fmla="*/ 389 h 764"/>
                <a:gd name="T40" fmla="*/ 968 w 1171"/>
                <a:gd name="T41" fmla="*/ 457 h 764"/>
                <a:gd name="T42" fmla="*/ 828 w 1171"/>
                <a:gd name="T43" fmla="*/ 614 h 764"/>
                <a:gd name="T44" fmla="*/ 969 w 1171"/>
                <a:gd name="T45" fmla="*/ 759 h 764"/>
                <a:gd name="T46" fmla="*/ 1044 w 1171"/>
                <a:gd name="T47" fmla="*/ 702 h 764"/>
                <a:gd name="T48" fmla="*/ 1000 w 1171"/>
                <a:gd name="T49" fmla="*/ 605 h 764"/>
                <a:gd name="T50" fmla="*/ 1133 w 1171"/>
                <a:gd name="T51" fmla="*/ 44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1" h="764">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E2CED062-3CBB-A5CB-9BC3-7846A320C0BC}"/>
                </a:ext>
              </a:extLst>
            </p:cNvPr>
            <p:cNvSpPr>
              <a:spLocks/>
            </p:cNvSpPr>
            <p:nvPr/>
          </p:nvSpPr>
          <p:spPr bwMode="auto">
            <a:xfrm>
              <a:off x="2484" y="2606"/>
              <a:ext cx="298" cy="124"/>
            </a:xfrm>
            <a:custGeom>
              <a:avLst/>
              <a:gdLst>
                <a:gd name="T0" fmla="*/ 1270 w 1279"/>
                <a:gd name="T1" fmla="*/ 433 h 530"/>
                <a:gd name="T2" fmla="*/ 1270 w 1279"/>
                <a:gd name="T3" fmla="*/ 433 h 530"/>
                <a:gd name="T4" fmla="*/ 1006 w 1279"/>
                <a:gd name="T5" fmla="*/ 102 h 530"/>
                <a:gd name="T6" fmla="*/ 767 w 1279"/>
                <a:gd name="T7" fmla="*/ 0 h 530"/>
                <a:gd name="T8" fmla="*/ 639 w 1279"/>
                <a:gd name="T9" fmla="*/ 0 h 530"/>
                <a:gd name="T10" fmla="*/ 511 w 1279"/>
                <a:gd name="T11" fmla="*/ 0 h 530"/>
                <a:gd name="T12" fmla="*/ 273 w 1279"/>
                <a:gd name="T13" fmla="*/ 102 h 530"/>
                <a:gd name="T14" fmla="*/ 8 w 1279"/>
                <a:gd name="T15" fmla="*/ 433 h 530"/>
                <a:gd name="T16" fmla="*/ 52 w 1279"/>
                <a:gd name="T17" fmla="*/ 517 h 530"/>
                <a:gd name="T18" fmla="*/ 136 w 1279"/>
                <a:gd name="T19" fmla="*/ 482 h 530"/>
                <a:gd name="T20" fmla="*/ 392 w 1279"/>
                <a:gd name="T21" fmla="*/ 221 h 530"/>
                <a:gd name="T22" fmla="*/ 366 w 1279"/>
                <a:gd name="T23" fmla="*/ 407 h 530"/>
                <a:gd name="T24" fmla="*/ 639 w 1279"/>
                <a:gd name="T25" fmla="*/ 407 h 530"/>
                <a:gd name="T26" fmla="*/ 913 w 1279"/>
                <a:gd name="T27" fmla="*/ 407 h 530"/>
                <a:gd name="T28" fmla="*/ 886 w 1279"/>
                <a:gd name="T29" fmla="*/ 221 h 530"/>
                <a:gd name="T30" fmla="*/ 1142 w 1279"/>
                <a:gd name="T31" fmla="*/ 482 h 530"/>
                <a:gd name="T32" fmla="*/ 1226 w 1279"/>
                <a:gd name="T33" fmla="*/ 517 h 530"/>
                <a:gd name="T34" fmla="*/ 1270 w 1279"/>
                <a:gd name="T35" fmla="*/ 43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9" h="530">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E96163D-B7BA-0EEA-8DBA-A8A41B3D79C9}"/>
                </a:ext>
              </a:extLst>
            </p:cNvPr>
            <p:cNvSpPr>
              <a:spLocks/>
            </p:cNvSpPr>
            <p:nvPr/>
          </p:nvSpPr>
          <p:spPr bwMode="auto">
            <a:xfrm>
              <a:off x="2568" y="2464"/>
              <a:ext cx="130" cy="129"/>
            </a:xfrm>
            <a:custGeom>
              <a:avLst/>
              <a:gdLst>
                <a:gd name="T0" fmla="*/ 556 w 556"/>
                <a:gd name="T1" fmla="*/ 278 h 556"/>
                <a:gd name="T2" fmla="*/ 556 w 556"/>
                <a:gd name="T3" fmla="*/ 278 h 556"/>
                <a:gd name="T4" fmla="*/ 278 w 556"/>
                <a:gd name="T5" fmla="*/ 556 h 556"/>
                <a:gd name="T6" fmla="*/ 0 w 556"/>
                <a:gd name="T7" fmla="*/ 278 h 556"/>
                <a:gd name="T8" fmla="*/ 278 w 556"/>
                <a:gd name="T9" fmla="*/ 0 h 556"/>
                <a:gd name="T10" fmla="*/ 556 w 556"/>
                <a:gd name="T11" fmla="*/ 278 h 556"/>
              </a:gdLst>
              <a:ahLst/>
              <a:cxnLst>
                <a:cxn ang="0">
                  <a:pos x="T0" y="T1"/>
                </a:cxn>
                <a:cxn ang="0">
                  <a:pos x="T2" y="T3"/>
                </a:cxn>
                <a:cxn ang="0">
                  <a:pos x="T4" y="T5"/>
                </a:cxn>
                <a:cxn ang="0">
                  <a:pos x="T6" y="T7"/>
                </a:cxn>
                <a:cxn ang="0">
                  <a:pos x="T8" y="T9"/>
                </a:cxn>
                <a:cxn ang="0">
                  <a:pos x="T10" y="T11"/>
                </a:cxn>
              </a:cxnLst>
              <a:rect l="0" t="0" r="r" b="b"/>
              <a:pathLst>
                <a:path w="556" h="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92FA67AB-5F2B-16F6-093A-79834A2286E2}"/>
                </a:ext>
              </a:extLst>
            </p:cNvPr>
            <p:cNvSpPr>
              <a:spLocks/>
            </p:cNvSpPr>
            <p:nvPr/>
          </p:nvSpPr>
          <p:spPr bwMode="auto">
            <a:xfrm>
              <a:off x="2910" y="2332"/>
              <a:ext cx="135" cy="136"/>
            </a:xfrm>
            <a:custGeom>
              <a:avLst/>
              <a:gdLst>
                <a:gd name="T0" fmla="*/ 291 w 582"/>
                <a:gd name="T1" fmla="*/ 582 h 582"/>
                <a:gd name="T2" fmla="*/ 291 w 582"/>
                <a:gd name="T3" fmla="*/ 582 h 582"/>
                <a:gd name="T4" fmla="*/ 582 w 582"/>
                <a:gd name="T5" fmla="*/ 291 h 582"/>
                <a:gd name="T6" fmla="*/ 291 w 582"/>
                <a:gd name="T7" fmla="*/ 0 h 582"/>
                <a:gd name="T8" fmla="*/ 0 w 582"/>
                <a:gd name="T9" fmla="*/ 291 h 582"/>
                <a:gd name="T10" fmla="*/ 291 w 582"/>
                <a:gd name="T11" fmla="*/ 582 h 582"/>
              </a:gdLst>
              <a:ahLst/>
              <a:cxnLst>
                <a:cxn ang="0">
                  <a:pos x="T0" y="T1"/>
                </a:cxn>
                <a:cxn ang="0">
                  <a:pos x="T2" y="T3"/>
                </a:cxn>
                <a:cxn ang="0">
                  <a:pos x="T4" y="T5"/>
                </a:cxn>
                <a:cxn ang="0">
                  <a:pos x="T6" y="T7"/>
                </a:cxn>
                <a:cxn ang="0">
                  <a:pos x="T8" y="T9"/>
                </a:cxn>
                <a:cxn ang="0">
                  <a:pos x="T10" y="T11"/>
                </a:cxn>
              </a:cxnLst>
              <a:rect l="0" t="0" r="r" b="b"/>
              <a:pathLst>
                <a:path w="582" h="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5C63609E-7979-859D-FE4E-42AA26E80530}"/>
                </a:ext>
              </a:extLst>
            </p:cNvPr>
            <p:cNvSpPr>
              <a:spLocks/>
            </p:cNvSpPr>
            <p:nvPr/>
          </p:nvSpPr>
          <p:spPr bwMode="auto">
            <a:xfrm>
              <a:off x="2811" y="2482"/>
              <a:ext cx="332" cy="423"/>
            </a:xfrm>
            <a:custGeom>
              <a:avLst/>
              <a:gdLst>
                <a:gd name="T0" fmla="*/ 905 w 1426"/>
                <a:gd name="T1" fmla="*/ 2 h 1814"/>
                <a:gd name="T2" fmla="*/ 905 w 1426"/>
                <a:gd name="T3" fmla="*/ 2 h 1814"/>
                <a:gd name="T4" fmla="*/ 884 w 1426"/>
                <a:gd name="T5" fmla="*/ 1 h 1814"/>
                <a:gd name="T6" fmla="*/ 880 w 1426"/>
                <a:gd name="T7" fmla="*/ 0 h 1814"/>
                <a:gd name="T8" fmla="*/ 713 w 1426"/>
                <a:gd name="T9" fmla="*/ 0 h 1814"/>
                <a:gd name="T10" fmla="*/ 546 w 1426"/>
                <a:gd name="T11" fmla="*/ 0 h 1814"/>
                <a:gd name="T12" fmla="*/ 542 w 1426"/>
                <a:gd name="T13" fmla="*/ 1 h 1814"/>
                <a:gd name="T14" fmla="*/ 521 w 1426"/>
                <a:gd name="T15" fmla="*/ 2 h 1814"/>
                <a:gd name="T16" fmla="*/ 8 w 1426"/>
                <a:gd name="T17" fmla="*/ 797 h 1814"/>
                <a:gd name="T18" fmla="*/ 97 w 1426"/>
                <a:gd name="T19" fmla="*/ 914 h 1814"/>
                <a:gd name="T20" fmla="*/ 111 w 1426"/>
                <a:gd name="T21" fmla="*/ 915 h 1814"/>
                <a:gd name="T22" fmla="*/ 214 w 1426"/>
                <a:gd name="T23" fmla="*/ 825 h 1814"/>
                <a:gd name="T24" fmla="*/ 378 w 1426"/>
                <a:gd name="T25" fmla="*/ 340 h 1814"/>
                <a:gd name="T26" fmla="*/ 378 w 1426"/>
                <a:gd name="T27" fmla="*/ 1056 h 1814"/>
                <a:gd name="T28" fmla="*/ 378 w 1426"/>
                <a:gd name="T29" fmla="*/ 1681 h 1814"/>
                <a:gd name="T30" fmla="*/ 512 w 1426"/>
                <a:gd name="T31" fmla="*/ 1814 h 1814"/>
                <a:gd name="T32" fmla="*/ 646 w 1426"/>
                <a:gd name="T33" fmla="*/ 1681 h 1814"/>
                <a:gd name="T34" fmla="*/ 646 w 1426"/>
                <a:gd name="T35" fmla="*/ 1056 h 1814"/>
                <a:gd name="T36" fmla="*/ 713 w 1426"/>
                <a:gd name="T37" fmla="*/ 1056 h 1814"/>
                <a:gd name="T38" fmla="*/ 780 w 1426"/>
                <a:gd name="T39" fmla="*/ 1056 h 1814"/>
                <a:gd name="T40" fmla="*/ 780 w 1426"/>
                <a:gd name="T41" fmla="*/ 1681 h 1814"/>
                <a:gd name="T42" fmla="*/ 914 w 1426"/>
                <a:gd name="T43" fmla="*/ 1814 h 1814"/>
                <a:gd name="T44" fmla="*/ 1047 w 1426"/>
                <a:gd name="T45" fmla="*/ 1681 h 1814"/>
                <a:gd name="T46" fmla="*/ 1047 w 1426"/>
                <a:gd name="T47" fmla="*/ 1056 h 1814"/>
                <a:gd name="T48" fmla="*/ 1047 w 1426"/>
                <a:gd name="T49" fmla="*/ 1056 h 1814"/>
                <a:gd name="T50" fmla="*/ 1047 w 1426"/>
                <a:gd name="T51" fmla="*/ 340 h 1814"/>
                <a:gd name="T52" fmla="*/ 1212 w 1426"/>
                <a:gd name="T53" fmla="*/ 825 h 1814"/>
                <a:gd name="T54" fmla="*/ 1315 w 1426"/>
                <a:gd name="T55" fmla="*/ 915 h 1814"/>
                <a:gd name="T56" fmla="*/ 1329 w 1426"/>
                <a:gd name="T57" fmla="*/ 914 h 1814"/>
                <a:gd name="T58" fmla="*/ 1418 w 1426"/>
                <a:gd name="T59" fmla="*/ 797 h 1814"/>
                <a:gd name="T60" fmla="*/ 905 w 1426"/>
                <a:gd name="T61" fmla="*/ 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6" h="1814">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2710D1B3-0082-4004-539D-21ABC5EF7E1C}"/>
                </a:ext>
              </a:extLst>
            </p:cNvPr>
            <p:cNvSpPr>
              <a:spLocks/>
            </p:cNvSpPr>
            <p:nvPr/>
          </p:nvSpPr>
          <p:spPr bwMode="auto">
            <a:xfrm>
              <a:off x="3242" y="2160"/>
              <a:ext cx="143" cy="142"/>
            </a:xfrm>
            <a:custGeom>
              <a:avLst/>
              <a:gdLst>
                <a:gd name="T0" fmla="*/ 307 w 613"/>
                <a:gd name="T1" fmla="*/ 612 h 612"/>
                <a:gd name="T2" fmla="*/ 307 w 613"/>
                <a:gd name="T3" fmla="*/ 612 h 612"/>
                <a:gd name="T4" fmla="*/ 613 w 613"/>
                <a:gd name="T5" fmla="*/ 306 h 612"/>
                <a:gd name="T6" fmla="*/ 307 w 613"/>
                <a:gd name="T7" fmla="*/ 0 h 612"/>
                <a:gd name="T8" fmla="*/ 0 w 613"/>
                <a:gd name="T9" fmla="*/ 306 h 612"/>
                <a:gd name="T10" fmla="*/ 307 w 613"/>
                <a:gd name="T11" fmla="*/ 612 h 612"/>
              </a:gdLst>
              <a:ahLst/>
              <a:cxnLst>
                <a:cxn ang="0">
                  <a:pos x="T0" y="T1"/>
                </a:cxn>
                <a:cxn ang="0">
                  <a:pos x="T2" y="T3"/>
                </a:cxn>
                <a:cxn ang="0">
                  <a:pos x="T4" y="T5"/>
                </a:cxn>
                <a:cxn ang="0">
                  <a:pos x="T6" y="T7"/>
                </a:cxn>
                <a:cxn ang="0">
                  <a:pos x="T8" y="T9"/>
                </a:cxn>
                <a:cxn ang="0">
                  <a:pos x="T10" y="T11"/>
                </a:cxn>
              </a:cxnLst>
              <a:rect l="0" t="0" r="r" b="b"/>
              <a:pathLst>
                <a:path w="613" h="612">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B159BC40-91B3-8E5C-6A9D-6BA320DB56D6}"/>
                </a:ext>
              </a:extLst>
            </p:cNvPr>
            <p:cNvSpPr>
              <a:spLocks/>
            </p:cNvSpPr>
            <p:nvPr/>
          </p:nvSpPr>
          <p:spPr bwMode="auto">
            <a:xfrm>
              <a:off x="3171" y="2317"/>
              <a:ext cx="284" cy="587"/>
            </a:xfrm>
            <a:custGeom>
              <a:avLst/>
              <a:gdLst>
                <a:gd name="T0" fmla="*/ 861 w 1219"/>
                <a:gd name="T1" fmla="*/ 0 h 2515"/>
                <a:gd name="T2" fmla="*/ 861 w 1219"/>
                <a:gd name="T3" fmla="*/ 0 h 2515"/>
                <a:gd name="T4" fmla="*/ 358 w 1219"/>
                <a:gd name="T5" fmla="*/ 0 h 2515"/>
                <a:gd name="T6" fmla="*/ 0 w 1219"/>
                <a:gd name="T7" fmla="*/ 358 h 2515"/>
                <a:gd name="T8" fmla="*/ 0 w 1219"/>
                <a:gd name="T9" fmla="*/ 1170 h 2515"/>
                <a:gd name="T10" fmla="*/ 110 w 1219"/>
                <a:gd name="T11" fmla="*/ 1280 h 2515"/>
                <a:gd name="T12" fmla="*/ 220 w 1219"/>
                <a:gd name="T13" fmla="*/ 1170 h 2515"/>
                <a:gd name="T14" fmla="*/ 220 w 1219"/>
                <a:gd name="T15" fmla="*/ 358 h 2515"/>
                <a:gd name="T16" fmla="*/ 275 w 1219"/>
                <a:gd name="T17" fmla="*/ 249 h 2515"/>
                <a:gd name="T18" fmla="*/ 275 w 1219"/>
                <a:gd name="T19" fmla="*/ 2392 h 2515"/>
                <a:gd name="T20" fmla="*/ 399 w 1219"/>
                <a:gd name="T21" fmla="*/ 2515 h 2515"/>
                <a:gd name="T22" fmla="*/ 523 w 1219"/>
                <a:gd name="T23" fmla="*/ 2392 h 2515"/>
                <a:gd name="T24" fmla="*/ 523 w 1219"/>
                <a:gd name="T25" fmla="*/ 1356 h 2515"/>
                <a:gd name="T26" fmla="*/ 685 w 1219"/>
                <a:gd name="T27" fmla="*/ 1356 h 2515"/>
                <a:gd name="T28" fmla="*/ 685 w 1219"/>
                <a:gd name="T29" fmla="*/ 2392 h 2515"/>
                <a:gd name="T30" fmla="*/ 809 w 1219"/>
                <a:gd name="T31" fmla="*/ 2515 h 2515"/>
                <a:gd name="T32" fmla="*/ 933 w 1219"/>
                <a:gd name="T33" fmla="*/ 2392 h 2515"/>
                <a:gd name="T34" fmla="*/ 933 w 1219"/>
                <a:gd name="T35" fmla="*/ 241 h 2515"/>
                <a:gd name="T36" fmla="*/ 999 w 1219"/>
                <a:gd name="T37" fmla="*/ 358 h 2515"/>
                <a:gd name="T38" fmla="*/ 999 w 1219"/>
                <a:gd name="T39" fmla="*/ 1170 h 2515"/>
                <a:gd name="T40" fmla="*/ 1109 w 1219"/>
                <a:gd name="T41" fmla="*/ 1280 h 2515"/>
                <a:gd name="T42" fmla="*/ 1219 w 1219"/>
                <a:gd name="T43" fmla="*/ 1170 h 2515"/>
                <a:gd name="T44" fmla="*/ 1219 w 1219"/>
                <a:gd name="T45" fmla="*/ 358 h 2515"/>
                <a:gd name="T46" fmla="*/ 861 w 1219"/>
                <a:gd name="T47" fmla="*/ 0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9" h="2515">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14">
            <a:extLst>
              <a:ext uri="{FF2B5EF4-FFF2-40B4-BE49-F238E27FC236}">
                <a16:creationId xmlns:a16="http://schemas.microsoft.com/office/drawing/2014/main" id="{AEB91739-04DB-DB93-E1CA-B23887EE511F}"/>
              </a:ext>
            </a:extLst>
          </p:cNvPr>
          <p:cNvGrpSpPr>
            <a:grpSpLocks noChangeAspect="1"/>
          </p:cNvGrpSpPr>
          <p:nvPr/>
        </p:nvGrpSpPr>
        <p:grpSpPr bwMode="auto">
          <a:xfrm>
            <a:off x="4178994" y="3124204"/>
            <a:ext cx="1097259" cy="645263"/>
            <a:chOff x="4228" y="2221"/>
            <a:chExt cx="1056" cy="621"/>
          </a:xfrm>
        </p:grpSpPr>
        <p:sp>
          <p:nvSpPr>
            <p:cNvPr id="20" name="AutoShape 13">
              <a:extLst>
                <a:ext uri="{FF2B5EF4-FFF2-40B4-BE49-F238E27FC236}">
                  <a16:creationId xmlns:a16="http://schemas.microsoft.com/office/drawing/2014/main" id="{D0A14D80-D134-5D6E-11E7-F6E894A45AC0}"/>
                </a:ext>
              </a:extLst>
            </p:cNvPr>
            <p:cNvSpPr>
              <a:spLocks noChangeAspect="1" noChangeArrowheads="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a:extLst>
                <a:ext uri="{FF2B5EF4-FFF2-40B4-BE49-F238E27FC236}">
                  <a16:creationId xmlns:a16="http://schemas.microsoft.com/office/drawing/2014/main" id="{F4EB6F01-BBC1-CD88-45F0-2015DC269458}"/>
                </a:ext>
              </a:extLst>
            </p:cNvPr>
            <p:cNvSpPr>
              <a:spLocks noEditPoints="1"/>
            </p:cNvSpPr>
            <p:nvPr/>
          </p:nvSpPr>
          <p:spPr bwMode="auto">
            <a:xfrm>
              <a:off x="4228" y="2221"/>
              <a:ext cx="432" cy="622"/>
            </a:xfrm>
            <a:custGeom>
              <a:avLst/>
              <a:gdLst>
                <a:gd name="T0" fmla="*/ 755 w 4186"/>
                <a:gd name="T1" fmla="*/ 2092 h 6011"/>
                <a:gd name="T2" fmla="*/ 755 w 4186"/>
                <a:gd name="T3" fmla="*/ 2092 h 6011"/>
                <a:gd name="T4" fmla="*/ 2093 w 4186"/>
                <a:gd name="T5" fmla="*/ 754 h 6011"/>
                <a:gd name="T6" fmla="*/ 3431 w 4186"/>
                <a:gd name="T7" fmla="*/ 2092 h 6011"/>
                <a:gd name="T8" fmla="*/ 2093 w 4186"/>
                <a:gd name="T9" fmla="*/ 3430 h 6011"/>
                <a:gd name="T10" fmla="*/ 755 w 4186"/>
                <a:gd name="T11" fmla="*/ 2092 h 6011"/>
                <a:gd name="T12" fmla="*/ 4186 w 4186"/>
                <a:gd name="T13" fmla="*/ 2092 h 6011"/>
                <a:gd name="T14" fmla="*/ 4186 w 4186"/>
                <a:gd name="T15" fmla="*/ 2092 h 6011"/>
                <a:gd name="T16" fmla="*/ 2093 w 4186"/>
                <a:gd name="T17" fmla="*/ 0 h 6011"/>
                <a:gd name="T18" fmla="*/ 0 w 4186"/>
                <a:gd name="T19" fmla="*/ 2092 h 6011"/>
                <a:gd name="T20" fmla="*/ 1724 w 4186"/>
                <a:gd name="T21" fmla="*/ 4153 h 6011"/>
                <a:gd name="T22" fmla="*/ 1724 w 4186"/>
                <a:gd name="T23" fmla="*/ 4561 h 6011"/>
                <a:gd name="T24" fmla="*/ 1011 w 4186"/>
                <a:gd name="T25" fmla="*/ 4561 h 6011"/>
                <a:gd name="T26" fmla="*/ 1011 w 4186"/>
                <a:gd name="T27" fmla="*/ 5298 h 6011"/>
                <a:gd name="T28" fmla="*/ 1724 w 4186"/>
                <a:gd name="T29" fmla="*/ 5298 h 6011"/>
                <a:gd name="T30" fmla="*/ 1724 w 4186"/>
                <a:gd name="T31" fmla="*/ 6011 h 6011"/>
                <a:gd name="T32" fmla="*/ 2461 w 4186"/>
                <a:gd name="T33" fmla="*/ 6011 h 6011"/>
                <a:gd name="T34" fmla="*/ 2461 w 4186"/>
                <a:gd name="T35" fmla="*/ 5298 h 6011"/>
                <a:gd name="T36" fmla="*/ 3174 w 4186"/>
                <a:gd name="T37" fmla="*/ 5298 h 6011"/>
                <a:gd name="T38" fmla="*/ 3174 w 4186"/>
                <a:gd name="T39" fmla="*/ 4561 h 6011"/>
                <a:gd name="T40" fmla="*/ 2461 w 4186"/>
                <a:gd name="T41" fmla="*/ 4561 h 6011"/>
                <a:gd name="T42" fmla="*/ 2461 w 4186"/>
                <a:gd name="T43" fmla="*/ 4153 h 6011"/>
                <a:gd name="T44" fmla="*/ 4186 w 4186"/>
                <a:gd name="T45" fmla="*/ 2092 h 6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6" h="6011">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52961DFD-1509-2FCD-99D4-A6BF2214D9C6}"/>
                </a:ext>
              </a:extLst>
            </p:cNvPr>
            <p:cNvSpPr>
              <a:spLocks noEditPoints="1"/>
            </p:cNvSpPr>
            <p:nvPr/>
          </p:nvSpPr>
          <p:spPr bwMode="auto">
            <a:xfrm>
              <a:off x="4735" y="2273"/>
              <a:ext cx="550" cy="551"/>
            </a:xfrm>
            <a:custGeom>
              <a:avLst/>
              <a:gdLst>
                <a:gd name="T0" fmla="*/ 2093 w 5323"/>
                <a:gd name="T1" fmla="*/ 4567 h 5322"/>
                <a:gd name="T2" fmla="*/ 2093 w 5323"/>
                <a:gd name="T3" fmla="*/ 4567 h 5322"/>
                <a:gd name="T4" fmla="*/ 755 w 5323"/>
                <a:gd name="T5" fmla="*/ 3229 h 5322"/>
                <a:gd name="T6" fmla="*/ 2093 w 5323"/>
                <a:gd name="T7" fmla="*/ 1891 h 5322"/>
                <a:gd name="T8" fmla="*/ 3431 w 5323"/>
                <a:gd name="T9" fmla="*/ 3229 h 5322"/>
                <a:gd name="T10" fmla="*/ 2093 w 5323"/>
                <a:gd name="T11" fmla="*/ 4567 h 5322"/>
                <a:gd name="T12" fmla="*/ 4586 w 5323"/>
                <a:gd name="T13" fmla="*/ 0 h 5322"/>
                <a:gd name="T14" fmla="*/ 4586 w 5323"/>
                <a:gd name="T15" fmla="*/ 0 h 5322"/>
                <a:gd name="T16" fmla="*/ 3160 w 5323"/>
                <a:gd name="T17" fmla="*/ 0 h 5322"/>
                <a:gd name="T18" fmla="*/ 3160 w 5323"/>
                <a:gd name="T19" fmla="*/ 737 h 5322"/>
                <a:gd name="T20" fmla="*/ 4065 w 5323"/>
                <a:gd name="T21" fmla="*/ 737 h 5322"/>
                <a:gd name="T22" fmla="*/ 3290 w 5323"/>
                <a:gd name="T23" fmla="*/ 1512 h 5322"/>
                <a:gd name="T24" fmla="*/ 2093 w 5323"/>
                <a:gd name="T25" fmla="*/ 1135 h 5322"/>
                <a:gd name="T26" fmla="*/ 0 w 5323"/>
                <a:gd name="T27" fmla="*/ 3229 h 5322"/>
                <a:gd name="T28" fmla="*/ 2093 w 5323"/>
                <a:gd name="T29" fmla="*/ 5322 h 5322"/>
                <a:gd name="T30" fmla="*/ 4186 w 5323"/>
                <a:gd name="T31" fmla="*/ 3229 h 5322"/>
                <a:gd name="T32" fmla="*/ 3811 w 5323"/>
                <a:gd name="T33" fmla="*/ 2033 h 5322"/>
                <a:gd name="T34" fmla="*/ 4586 w 5323"/>
                <a:gd name="T35" fmla="*/ 1258 h 5322"/>
                <a:gd name="T36" fmla="*/ 4586 w 5323"/>
                <a:gd name="T37" fmla="*/ 2163 h 5322"/>
                <a:gd name="T38" fmla="*/ 5323 w 5323"/>
                <a:gd name="T39" fmla="*/ 2163 h 5322"/>
                <a:gd name="T40" fmla="*/ 5323 w 5323"/>
                <a:gd name="T41" fmla="*/ 737 h 5322"/>
                <a:gd name="T42" fmla="*/ 5323 w 5323"/>
                <a:gd name="T43" fmla="*/ 0 h 5322"/>
                <a:gd name="T44" fmla="*/ 4586 w 5323"/>
                <a:gd name="T45"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3" h="5322">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Rectangle: Rounded Corners 17">
            <a:extLst>
              <a:ext uri="{FF2B5EF4-FFF2-40B4-BE49-F238E27FC236}">
                <a16:creationId xmlns:a16="http://schemas.microsoft.com/office/drawing/2014/main" id="{E1067BDA-9309-8CD0-441F-77F5B375114D}"/>
              </a:ext>
            </a:extLst>
          </p:cNvPr>
          <p:cNvSpPr/>
          <p:nvPr/>
        </p:nvSpPr>
        <p:spPr>
          <a:xfrm>
            <a:off x="2597896" y="1866900"/>
            <a:ext cx="2733339"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t>Disaggregations </a:t>
            </a:r>
          </a:p>
        </p:txBody>
      </p:sp>
    </p:spTree>
    <p:custDataLst>
      <p:tags r:id="rId1"/>
    </p:custDataLst>
    <p:extLst>
      <p:ext uri="{BB962C8B-B14F-4D97-AF65-F5344CB8AC3E}">
        <p14:creationId xmlns:p14="http://schemas.microsoft.com/office/powerpoint/2010/main" val="1475137124"/>
      </p:ext>
    </p:extLst>
  </p:cSld>
  <p:clrMapOvr>
    <a:masterClrMapping/>
  </p:clrMapOvr>
  <mc:AlternateContent xmlns:mc="http://schemas.openxmlformats.org/markup-compatibility/2006" xmlns:p159="http://schemas.microsoft.com/office/powerpoint/2015/09/main">
    <mc:Choice Requires="p159">
      <p:transition spd="slow" advClick="0" advTm="6552">
        <p159:morph option="byObject"/>
      </p:transition>
    </mc:Choice>
    <mc:Fallback xmlns="">
      <p:transition spd="slow" advClick="0" advTm="65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5E855C-6B63-0F2E-E521-1063E880F7F8}"/>
              </a:ext>
            </a:extLst>
          </p:cNvPr>
          <p:cNvSpPr/>
          <p:nvPr/>
        </p:nvSpPr>
        <p:spPr>
          <a:xfrm>
            <a:off x="1333500" y="1710047"/>
            <a:ext cx="8487394" cy="2814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n-US" dirty="0"/>
              <a:t>RMNCAH </a:t>
            </a:r>
            <a:r>
              <a:rPr lang="en-US" dirty="0" err="1"/>
              <a:t>disaggregations</a:t>
            </a:r>
            <a:r>
              <a:rPr lang="en-US" dirty="0"/>
              <a:t> </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54" name="Picture 53">
            <a:extLst>
              <a:ext uri="{FF2B5EF4-FFF2-40B4-BE49-F238E27FC236}">
                <a16:creationId xmlns:a16="http://schemas.microsoft.com/office/drawing/2014/main" id="{D7D97ED7-1730-AED5-D3AD-08F233EFEAF9}"/>
              </a:ext>
            </a:extLst>
          </p:cNvPr>
          <p:cNvPicPr>
            <a:picLocks noGrp="1" noRot="1" noChangeAspect="1" noMove="1" noResize="1" noEditPoints="1" noAdjustHandles="1" noChangeArrowheads="1" noChangeShapeType="1" noCrop="1"/>
          </p:cNvPicPr>
          <p:nvPr/>
        </p:nvPicPr>
        <p:blipFill rotWithShape="1">
          <a:blip r:embed="rId12"/>
          <a:srcRect l="596" t="36416" r="-596" b="32055"/>
          <a:stretch/>
        </p:blipFill>
        <p:spPr>
          <a:xfrm>
            <a:off x="1589369" y="1779820"/>
            <a:ext cx="8590044" cy="1600049"/>
          </a:xfrm>
          <a:prstGeom prst="rect">
            <a:avLst/>
          </a:prstGeom>
        </p:spPr>
      </p:pic>
      <p:pic>
        <p:nvPicPr>
          <p:cNvPr id="5" name="Picture 4">
            <a:extLst>
              <a:ext uri="{FF2B5EF4-FFF2-40B4-BE49-F238E27FC236}">
                <a16:creationId xmlns:a16="http://schemas.microsoft.com/office/drawing/2014/main" id="{3B63C2B7-2EB6-7B1F-B680-A3132D1317BE}"/>
              </a:ext>
            </a:extLst>
          </p:cNvPr>
          <p:cNvPicPr>
            <a:picLocks noGrp="1" noRot="1" noChangeAspect="1" noMove="1" noResize="1" noEditPoints="1" noAdjustHandles="1" noChangeArrowheads="1" noChangeShapeType="1" noCrop="1"/>
          </p:cNvPicPr>
          <p:nvPr/>
        </p:nvPicPr>
        <p:blipFill>
          <a:blip r:embed="rId13"/>
          <a:stretch>
            <a:fillRect/>
          </a:stretch>
        </p:blipFill>
        <p:spPr>
          <a:xfrm>
            <a:off x="1416628" y="3283692"/>
            <a:ext cx="9093200" cy="1917700"/>
          </a:xfrm>
          <a:prstGeom prst="rect">
            <a:avLst/>
          </a:prstGeom>
        </p:spPr>
      </p:pic>
      <p:sp>
        <p:nvSpPr>
          <p:cNvPr id="9" name="TextBox 8">
            <a:extLst>
              <a:ext uri="{FF2B5EF4-FFF2-40B4-BE49-F238E27FC236}">
                <a16:creationId xmlns:a16="http://schemas.microsoft.com/office/drawing/2014/main" id="{06E52DD1-5268-0B2A-B46A-11DB488C09D2}"/>
              </a:ext>
            </a:extLst>
          </p:cNvPr>
          <p:cNvSpPr txBox="1"/>
          <p:nvPr/>
        </p:nvSpPr>
        <p:spPr>
          <a:xfrm>
            <a:off x="5603030" y="1356968"/>
            <a:ext cx="5002377" cy="461665"/>
          </a:xfrm>
          <a:prstGeom prst="rect">
            <a:avLst/>
          </a:prstGeom>
          <a:noFill/>
        </p:spPr>
        <p:txBody>
          <a:bodyPr wrap="square" rtlCol="0">
            <a:spAutoFit/>
          </a:bodyPr>
          <a:lstStyle/>
          <a:p>
            <a:pPr algn="ctr">
              <a:buClr>
                <a:srgbClr val="008CCF"/>
              </a:buClr>
            </a:pPr>
            <a:r>
              <a:rPr lang="en-NO" sz="2400" dirty="0"/>
              <a:t>     </a:t>
            </a:r>
            <a:r>
              <a:rPr lang="en-NO" sz="2400"/>
              <a:t>Age groups</a:t>
            </a:r>
            <a:r>
              <a:rPr lang="es-ES" sz="2400"/>
              <a:t> </a:t>
            </a:r>
            <a:r>
              <a:rPr lang="en-NO" sz="2400"/>
              <a:t>= </a:t>
            </a:r>
            <a:r>
              <a:rPr lang="en-NO" sz="2400" dirty="0"/>
              <a:t>category options </a:t>
            </a:r>
          </a:p>
        </p:txBody>
      </p:sp>
      <p:sp>
        <p:nvSpPr>
          <p:cNvPr id="69" name="Rectangle: Rounded Corners 28">
            <a:extLst>
              <a:ext uri="{FF2B5EF4-FFF2-40B4-BE49-F238E27FC236}">
                <a16:creationId xmlns:a16="http://schemas.microsoft.com/office/drawing/2014/main" id="{7687026E-472A-7A85-34FE-8876F33500CB}"/>
              </a:ext>
            </a:extLst>
          </p:cNvPr>
          <p:cNvSpPr/>
          <p:nvPr/>
        </p:nvSpPr>
        <p:spPr>
          <a:xfrm>
            <a:off x="5818863" y="3758747"/>
            <a:ext cx="3930778" cy="310685"/>
          </a:xfrm>
          <a:prstGeom prst="roundRect">
            <a:avLst>
              <a:gd name="adj" fmla="val 8396"/>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28">
            <a:extLst>
              <a:ext uri="{FF2B5EF4-FFF2-40B4-BE49-F238E27FC236}">
                <a16:creationId xmlns:a16="http://schemas.microsoft.com/office/drawing/2014/main" id="{845F3A19-CE66-16D6-1D5A-0B062D8F4469}"/>
              </a:ext>
            </a:extLst>
          </p:cNvPr>
          <p:cNvSpPr/>
          <p:nvPr/>
        </p:nvSpPr>
        <p:spPr>
          <a:xfrm>
            <a:off x="5818864" y="4087199"/>
            <a:ext cx="665064" cy="310685"/>
          </a:xfrm>
          <a:prstGeom prst="roundRect">
            <a:avLst>
              <a:gd name="adj" fmla="val 8396"/>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28">
            <a:extLst>
              <a:ext uri="{FF2B5EF4-FFF2-40B4-BE49-F238E27FC236}">
                <a16:creationId xmlns:a16="http://schemas.microsoft.com/office/drawing/2014/main" id="{995CAF82-6EC9-B7FE-6FBA-D3235497A1B9}"/>
              </a:ext>
            </a:extLst>
          </p:cNvPr>
          <p:cNvSpPr/>
          <p:nvPr/>
        </p:nvSpPr>
        <p:spPr>
          <a:xfrm>
            <a:off x="6483882" y="4086207"/>
            <a:ext cx="665064" cy="310685"/>
          </a:xfrm>
          <a:prstGeom prst="roundRect">
            <a:avLst>
              <a:gd name="adj" fmla="val 8396"/>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0231B5C-31B3-FE0E-AB96-5A382A8F7A9D}"/>
              </a:ext>
            </a:extLst>
          </p:cNvPr>
          <p:cNvSpPr txBox="1"/>
          <p:nvPr/>
        </p:nvSpPr>
        <p:spPr>
          <a:xfrm>
            <a:off x="5893976" y="4950751"/>
            <a:ext cx="3589444" cy="461665"/>
          </a:xfrm>
          <a:prstGeom prst="rect">
            <a:avLst/>
          </a:prstGeom>
          <a:noFill/>
        </p:spPr>
        <p:txBody>
          <a:bodyPr wrap="none" rtlCol="0">
            <a:spAutoFit/>
          </a:bodyPr>
          <a:lstStyle/>
          <a:p>
            <a:pPr algn="ctr">
              <a:buClr>
                <a:srgbClr val="008CCF"/>
              </a:buClr>
            </a:pPr>
            <a:r>
              <a:rPr lang="en-NO" sz="2400" dirty="0"/>
              <a:t>Sex = category options</a:t>
            </a:r>
          </a:p>
        </p:txBody>
      </p:sp>
      <p:pic>
        <p:nvPicPr>
          <p:cNvPr id="23" name="Graphic 22" descr="Arrow: Slight curve with solid fill">
            <a:extLst>
              <a:ext uri="{FF2B5EF4-FFF2-40B4-BE49-F238E27FC236}">
                <a16:creationId xmlns:a16="http://schemas.microsoft.com/office/drawing/2014/main" id="{C7706881-5A47-9B10-3B0B-F11A1C6D80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2336" y="1486408"/>
            <a:ext cx="914400" cy="914400"/>
          </a:xfrm>
          <a:prstGeom prst="rect">
            <a:avLst/>
          </a:prstGeom>
        </p:spPr>
      </p:pic>
      <p:pic>
        <p:nvPicPr>
          <p:cNvPr id="24" name="Graphic 23" descr="Arrow: Slight curve with solid fill">
            <a:extLst>
              <a:ext uri="{FF2B5EF4-FFF2-40B4-BE49-F238E27FC236}">
                <a16:creationId xmlns:a16="http://schemas.microsoft.com/office/drawing/2014/main" id="{39A4D811-DEF2-AB62-3269-87BE6C07C9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0063" y="3036476"/>
            <a:ext cx="914400" cy="914400"/>
          </a:xfrm>
          <a:prstGeom prst="rect">
            <a:avLst/>
          </a:prstGeom>
        </p:spPr>
      </p:pic>
      <p:sp>
        <p:nvSpPr>
          <p:cNvPr id="25" name="Left Brace 24">
            <a:extLst>
              <a:ext uri="{FF2B5EF4-FFF2-40B4-BE49-F238E27FC236}">
                <a16:creationId xmlns:a16="http://schemas.microsoft.com/office/drawing/2014/main" id="{2297F3E5-E2B7-0170-BAE0-547FF887D542}"/>
              </a:ext>
            </a:extLst>
          </p:cNvPr>
          <p:cNvSpPr/>
          <p:nvPr/>
        </p:nvSpPr>
        <p:spPr>
          <a:xfrm rot="5400000" flipV="1">
            <a:off x="7910340" y="323874"/>
            <a:ext cx="379496" cy="3441616"/>
          </a:xfrm>
          <a:prstGeom prst="leftBrace">
            <a:avLst>
              <a:gd name="adj1" fmla="val 51152"/>
              <a:gd name="adj2" fmla="val 50000"/>
            </a:avLst>
          </a:prstGeom>
          <a:ln w="3175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9" name="Rectangle: Rounded Corners 28">
            <a:extLst>
              <a:ext uri="{FF2B5EF4-FFF2-40B4-BE49-F238E27FC236}">
                <a16:creationId xmlns:a16="http://schemas.microsoft.com/office/drawing/2014/main" id="{D8A94785-6400-1C1C-FC83-8FFAB2F553C9}"/>
              </a:ext>
            </a:extLst>
          </p:cNvPr>
          <p:cNvSpPr/>
          <p:nvPr/>
        </p:nvSpPr>
        <p:spPr>
          <a:xfrm>
            <a:off x="6379280" y="2197681"/>
            <a:ext cx="1151820"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angle: Rounded Corners 29">
            <a:extLst>
              <a:ext uri="{FF2B5EF4-FFF2-40B4-BE49-F238E27FC236}">
                <a16:creationId xmlns:a16="http://schemas.microsoft.com/office/drawing/2014/main" id="{1A536AE8-E7ED-C44E-4B50-89B644927E1E}"/>
              </a:ext>
            </a:extLst>
          </p:cNvPr>
          <p:cNvSpPr/>
          <p:nvPr/>
        </p:nvSpPr>
        <p:spPr>
          <a:xfrm>
            <a:off x="7541777" y="2201223"/>
            <a:ext cx="1151820"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angle: Rounded Corners 30">
            <a:extLst>
              <a:ext uri="{FF2B5EF4-FFF2-40B4-BE49-F238E27FC236}">
                <a16:creationId xmlns:a16="http://schemas.microsoft.com/office/drawing/2014/main" id="{406F6ECF-4B7D-2504-3D98-2C48B7623A1F}"/>
              </a:ext>
            </a:extLst>
          </p:cNvPr>
          <p:cNvSpPr/>
          <p:nvPr/>
        </p:nvSpPr>
        <p:spPr>
          <a:xfrm>
            <a:off x="8704273" y="2204761"/>
            <a:ext cx="1151820" cy="333698"/>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Left Brace 31">
            <a:extLst>
              <a:ext uri="{FF2B5EF4-FFF2-40B4-BE49-F238E27FC236}">
                <a16:creationId xmlns:a16="http://schemas.microsoft.com/office/drawing/2014/main" id="{40361750-AA23-6144-6F18-8ECC5F1B07C8}"/>
              </a:ext>
            </a:extLst>
          </p:cNvPr>
          <p:cNvSpPr/>
          <p:nvPr/>
        </p:nvSpPr>
        <p:spPr>
          <a:xfrm rot="16200000">
            <a:off x="7568202" y="2878475"/>
            <a:ext cx="379496" cy="3589444"/>
          </a:xfrm>
          <a:prstGeom prst="leftBrace">
            <a:avLst>
              <a:gd name="adj1" fmla="val 51152"/>
              <a:gd name="adj2" fmla="val 50000"/>
            </a:avLst>
          </a:prstGeom>
          <a:ln w="3175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70135824"/>
      </p:ext>
    </p:extLst>
  </p:cSld>
  <p:clrMapOvr>
    <a:masterClrMapping/>
  </p:clrMapOvr>
  <p:transition spd="slow" advClick="0" advTm="378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22" presetClass="exit" presetSubtype="8" fill="hold" nodeType="withEffect">
                                  <p:stCondLst>
                                    <p:cond delay="0"/>
                                  </p:stCondLst>
                                  <p:childTnLst>
                                    <p:animEffect transition="out" filter="wipe(left)">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9"/>
                                        </p:tgtEl>
                                      </p:cBhvr>
                                    </p:animEffect>
                                    <p:set>
                                      <p:cBhvr>
                                        <p:cTn id="47" dur="1" fill="hold">
                                          <p:stCondLst>
                                            <p:cond delay="499"/>
                                          </p:stCondLst>
                                        </p:cTn>
                                        <p:tgtEl>
                                          <p:spTgt spid="29"/>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30"/>
                                        </p:tgtEl>
                                      </p:cBhvr>
                                    </p:animEffect>
                                    <p:set>
                                      <p:cBhvr>
                                        <p:cTn id="55" dur="1" fill="hold">
                                          <p:stCondLst>
                                            <p:cond delay="499"/>
                                          </p:stCondLst>
                                        </p:cTn>
                                        <p:tgtEl>
                                          <p:spTgt spid="30"/>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31"/>
                                        </p:tgtEl>
                                      </p:cBhvr>
                                    </p:animEffect>
                                    <p:set>
                                      <p:cBhvr>
                                        <p:cTn id="63" dur="1" fill="hold">
                                          <p:stCondLst>
                                            <p:cond delay="499"/>
                                          </p:stCondLst>
                                        </p:cTn>
                                        <p:tgtEl>
                                          <p:spTgt spid="31"/>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9"/>
                                        </p:tgtEl>
                                      </p:cBhvr>
                                    </p:animEffect>
                                    <p:set>
                                      <p:cBhvr>
                                        <p:cTn id="69" dur="1" fill="hold">
                                          <p:stCondLst>
                                            <p:cond delay="499"/>
                                          </p:stCondLst>
                                        </p:cTn>
                                        <p:tgtEl>
                                          <p:spTgt spid="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500"/>
                                        <p:tgtEl>
                                          <p:spTgt spid="7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wipe(up)">
                                      <p:cBhvr>
                                        <p:cTn id="94" dur="500"/>
                                        <p:tgtEl>
                                          <p:spTgt spid="3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69" grpId="0" animBg="1"/>
      <p:bldP spid="69" grpId="1" animBg="1"/>
      <p:bldP spid="71" grpId="0" animBg="1"/>
      <p:bldP spid="72" grpId="0" animBg="1"/>
      <p:bldP spid="13" grpId="0"/>
      <p:bldP spid="25" grpId="0" animBg="1"/>
      <p:bldP spid="25" grpId="1" animBg="1"/>
      <p:bldP spid="29" grpId="0" animBg="1"/>
      <p:bldP spid="29" grpId="1" animBg="1"/>
      <p:bldP spid="30" grpId="0" animBg="1"/>
      <p:bldP spid="30" grpId="1" animBg="1"/>
      <p:bldP spid="31" grpId="0" animBg="1"/>
      <p:bldP spid="31" grpId="1"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n-US" dirty="0"/>
              <a:t>Steps to create a full category model</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62" name="Oval 61">
            <a:extLst>
              <a:ext uri="{FF2B5EF4-FFF2-40B4-BE49-F238E27FC236}">
                <a16:creationId xmlns:a16="http://schemas.microsoft.com/office/drawing/2014/main" id="{4CA689A2-DF05-14C4-EF34-7B0CE32D6E9B}"/>
              </a:ext>
            </a:extLst>
          </p:cNvPr>
          <p:cNvSpPr/>
          <p:nvPr/>
        </p:nvSpPr>
        <p:spPr>
          <a:xfrm>
            <a:off x="3784268" y="2299811"/>
            <a:ext cx="437930" cy="4379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dirty="0"/>
              <a:t>1</a:t>
            </a:r>
          </a:p>
        </p:txBody>
      </p:sp>
      <p:sp>
        <p:nvSpPr>
          <p:cNvPr id="63" name="Oval 62">
            <a:extLst>
              <a:ext uri="{FF2B5EF4-FFF2-40B4-BE49-F238E27FC236}">
                <a16:creationId xmlns:a16="http://schemas.microsoft.com/office/drawing/2014/main" id="{2B14993F-43F0-37A8-031C-E844995678C7}"/>
              </a:ext>
            </a:extLst>
          </p:cNvPr>
          <p:cNvSpPr/>
          <p:nvPr/>
        </p:nvSpPr>
        <p:spPr>
          <a:xfrm>
            <a:off x="3784268" y="3052190"/>
            <a:ext cx="437930" cy="4379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dirty="0"/>
              <a:t>2</a:t>
            </a:r>
          </a:p>
        </p:txBody>
      </p:sp>
      <p:sp>
        <p:nvSpPr>
          <p:cNvPr id="64" name="Oval 63">
            <a:extLst>
              <a:ext uri="{FF2B5EF4-FFF2-40B4-BE49-F238E27FC236}">
                <a16:creationId xmlns:a16="http://schemas.microsoft.com/office/drawing/2014/main" id="{B011743B-F430-9844-823C-FDBE5E5D0B9D}"/>
              </a:ext>
            </a:extLst>
          </p:cNvPr>
          <p:cNvSpPr/>
          <p:nvPr/>
        </p:nvSpPr>
        <p:spPr>
          <a:xfrm>
            <a:off x="3784268" y="3789917"/>
            <a:ext cx="437930" cy="4379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dirty="0"/>
              <a:t>3</a:t>
            </a:r>
          </a:p>
        </p:txBody>
      </p:sp>
      <p:sp>
        <p:nvSpPr>
          <p:cNvPr id="9" name="TextBox 8">
            <a:extLst>
              <a:ext uri="{FF2B5EF4-FFF2-40B4-BE49-F238E27FC236}">
                <a16:creationId xmlns:a16="http://schemas.microsoft.com/office/drawing/2014/main" id="{07FCF83A-6325-AA82-AEAA-CCC0BEB2E806}"/>
              </a:ext>
            </a:extLst>
          </p:cNvPr>
          <p:cNvSpPr txBox="1"/>
          <p:nvPr/>
        </p:nvSpPr>
        <p:spPr>
          <a:xfrm>
            <a:off x="4379122" y="2287943"/>
            <a:ext cx="3791423" cy="461665"/>
          </a:xfrm>
          <a:prstGeom prst="rect">
            <a:avLst/>
          </a:prstGeom>
          <a:noFill/>
        </p:spPr>
        <p:txBody>
          <a:bodyPr wrap="none" rtlCol="0">
            <a:spAutoFit/>
          </a:bodyPr>
          <a:lstStyle/>
          <a:p>
            <a:pPr algn="l">
              <a:buClr>
                <a:srgbClr val="008CCF"/>
              </a:buClr>
            </a:pPr>
            <a:r>
              <a:rPr lang="en-US" sz="2400" dirty="0"/>
              <a:t>C</a:t>
            </a:r>
            <a:r>
              <a:rPr lang="en-NO" sz="2400" dirty="0"/>
              <a:t>reate category options</a:t>
            </a:r>
          </a:p>
        </p:txBody>
      </p:sp>
      <p:sp>
        <p:nvSpPr>
          <p:cNvPr id="10" name="TextBox 9">
            <a:extLst>
              <a:ext uri="{FF2B5EF4-FFF2-40B4-BE49-F238E27FC236}">
                <a16:creationId xmlns:a16="http://schemas.microsoft.com/office/drawing/2014/main" id="{2631A223-AF7F-41C0-99FC-B498B1FF0369}"/>
              </a:ext>
            </a:extLst>
          </p:cNvPr>
          <p:cNvSpPr txBox="1"/>
          <p:nvPr/>
        </p:nvSpPr>
        <p:spPr>
          <a:xfrm>
            <a:off x="4379122" y="3040322"/>
            <a:ext cx="2912977" cy="461665"/>
          </a:xfrm>
          <a:prstGeom prst="rect">
            <a:avLst/>
          </a:prstGeom>
          <a:noFill/>
        </p:spPr>
        <p:txBody>
          <a:bodyPr wrap="none" rtlCol="0">
            <a:spAutoFit/>
          </a:bodyPr>
          <a:lstStyle/>
          <a:p>
            <a:pPr algn="l">
              <a:buClr>
                <a:srgbClr val="008CCF"/>
              </a:buClr>
            </a:pPr>
            <a:r>
              <a:rPr lang="en-US" sz="2400" dirty="0"/>
              <a:t>C</a:t>
            </a:r>
            <a:r>
              <a:rPr lang="en-NO" sz="2400" dirty="0"/>
              <a:t>reate categories </a:t>
            </a:r>
          </a:p>
        </p:txBody>
      </p:sp>
      <p:sp>
        <p:nvSpPr>
          <p:cNvPr id="11" name="TextBox 10">
            <a:extLst>
              <a:ext uri="{FF2B5EF4-FFF2-40B4-BE49-F238E27FC236}">
                <a16:creationId xmlns:a16="http://schemas.microsoft.com/office/drawing/2014/main" id="{A3B4568D-8EB3-5558-E593-17C20D7535AA}"/>
              </a:ext>
            </a:extLst>
          </p:cNvPr>
          <p:cNvSpPr txBox="1"/>
          <p:nvPr/>
        </p:nvSpPr>
        <p:spPr>
          <a:xfrm>
            <a:off x="4379122" y="3789917"/>
            <a:ext cx="4700326" cy="461665"/>
          </a:xfrm>
          <a:prstGeom prst="rect">
            <a:avLst/>
          </a:prstGeom>
          <a:noFill/>
        </p:spPr>
        <p:txBody>
          <a:bodyPr wrap="none" rtlCol="0">
            <a:spAutoFit/>
          </a:bodyPr>
          <a:lstStyle/>
          <a:p>
            <a:pPr algn="l">
              <a:buClr>
                <a:srgbClr val="008CCF"/>
              </a:buClr>
            </a:pPr>
            <a:r>
              <a:rPr lang="en-US" sz="2400" dirty="0"/>
              <a:t>C</a:t>
            </a:r>
            <a:r>
              <a:rPr lang="en-NO" sz="2400" dirty="0"/>
              <a:t>reate category combinations</a:t>
            </a:r>
          </a:p>
        </p:txBody>
      </p:sp>
      <p:sp>
        <p:nvSpPr>
          <p:cNvPr id="31" name="Oval 30">
            <a:extLst>
              <a:ext uri="{FF2B5EF4-FFF2-40B4-BE49-F238E27FC236}">
                <a16:creationId xmlns:a16="http://schemas.microsoft.com/office/drawing/2014/main" id="{D59F9207-2482-50D4-FD49-4995C75A4510}"/>
              </a:ext>
            </a:extLst>
          </p:cNvPr>
          <p:cNvSpPr/>
          <p:nvPr/>
        </p:nvSpPr>
        <p:spPr>
          <a:xfrm>
            <a:off x="3784268" y="4539512"/>
            <a:ext cx="437930" cy="4379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dirty="0"/>
              <a:t>4</a:t>
            </a:r>
          </a:p>
        </p:txBody>
      </p:sp>
      <p:sp>
        <p:nvSpPr>
          <p:cNvPr id="32" name="TextBox 31">
            <a:extLst>
              <a:ext uri="{FF2B5EF4-FFF2-40B4-BE49-F238E27FC236}">
                <a16:creationId xmlns:a16="http://schemas.microsoft.com/office/drawing/2014/main" id="{6FD17C1E-281C-9400-594B-CE1D2CA0B106}"/>
              </a:ext>
            </a:extLst>
          </p:cNvPr>
          <p:cNvSpPr txBox="1"/>
          <p:nvPr/>
        </p:nvSpPr>
        <p:spPr>
          <a:xfrm>
            <a:off x="4379122" y="4539512"/>
            <a:ext cx="4695516" cy="461665"/>
          </a:xfrm>
          <a:prstGeom prst="rect">
            <a:avLst/>
          </a:prstGeom>
          <a:noFill/>
        </p:spPr>
        <p:txBody>
          <a:bodyPr wrap="none" rtlCol="0">
            <a:spAutoFit/>
          </a:bodyPr>
          <a:lstStyle/>
          <a:p>
            <a:pPr algn="l">
              <a:buClr>
                <a:srgbClr val="008CCF"/>
              </a:buClr>
            </a:pPr>
            <a:r>
              <a:rPr lang="en-US" sz="2400" dirty="0"/>
              <a:t>Assign them to data elements </a:t>
            </a:r>
            <a:endParaRPr lang="en-NO" sz="2400" dirty="0"/>
          </a:p>
        </p:txBody>
      </p:sp>
    </p:spTree>
    <p:custDataLst>
      <p:tags r:id="rId1"/>
    </p:custDataLst>
    <p:extLst>
      <p:ext uri="{BB962C8B-B14F-4D97-AF65-F5344CB8AC3E}">
        <p14:creationId xmlns:p14="http://schemas.microsoft.com/office/powerpoint/2010/main" val="3964348627"/>
      </p:ext>
    </p:extLst>
  </p:cSld>
  <p:clrMapOvr>
    <a:masterClrMapping/>
  </p:clrMapOvr>
  <p:transition spd="slow" advClick="0" advTm="1994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fill="hold"/>
                                        <p:tgtEl>
                                          <p:spTgt spid="63"/>
                                        </p:tgtEl>
                                        <p:attrNameLst>
                                          <p:attrName>ppt_x</p:attrName>
                                        </p:attrNameLst>
                                      </p:cBhvr>
                                      <p:tavLst>
                                        <p:tav tm="0">
                                          <p:val>
                                            <p:strVal val="#ppt_x"/>
                                          </p:val>
                                        </p:tav>
                                        <p:tav tm="100000">
                                          <p:val>
                                            <p:strVal val="#ppt_x"/>
                                          </p:val>
                                        </p:tav>
                                      </p:tavLst>
                                    </p:anim>
                                    <p:anim calcmode="lin" valueType="num">
                                      <p:cBhvr additive="base">
                                        <p:cTn id="18" dur="500" fill="hold"/>
                                        <p:tgtEl>
                                          <p:spTgt spid="6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9" grpId="0"/>
      <p:bldP spid="10" grpId="0"/>
      <p:bldP spid="11" grpId="0"/>
      <p:bldP spid="31" grpId="0" animBg="1"/>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48C6-1537-E835-2992-E07D867D31E7}"/>
              </a:ext>
            </a:extLst>
          </p:cNvPr>
          <p:cNvSpPr>
            <a:spLocks noGrp="1"/>
          </p:cNvSpPr>
          <p:nvPr>
            <p:ph type="title"/>
          </p:nvPr>
        </p:nvSpPr>
        <p:spPr/>
        <p:txBody>
          <a:bodyPr/>
          <a:lstStyle/>
          <a:p>
            <a:endParaRPr lang="en-NO"/>
          </a:p>
        </p:txBody>
      </p:sp>
      <p:sp>
        <p:nvSpPr>
          <p:cNvPr id="4" name="TextBox 3">
            <a:extLst>
              <a:ext uri="{FF2B5EF4-FFF2-40B4-BE49-F238E27FC236}">
                <a16:creationId xmlns:a16="http://schemas.microsoft.com/office/drawing/2014/main" id="{2B146128-FA70-8539-07EB-2C85D7446858}"/>
              </a:ext>
            </a:extLst>
          </p:cNvPr>
          <p:cNvSpPr txBox="1"/>
          <p:nvPr/>
        </p:nvSpPr>
        <p:spPr>
          <a:xfrm>
            <a:off x="4983195" y="3198167"/>
            <a:ext cx="1112805" cy="461665"/>
          </a:xfrm>
          <a:prstGeom prst="rect">
            <a:avLst/>
          </a:prstGeom>
          <a:noFill/>
        </p:spPr>
        <p:txBody>
          <a:bodyPr wrap="none" rtlCol="0">
            <a:spAutoFit/>
          </a:bodyPr>
          <a:lstStyle/>
          <a:p>
            <a:pPr algn="l">
              <a:buClr>
                <a:srgbClr val="008CCF"/>
              </a:buClr>
            </a:pPr>
            <a:r>
              <a:rPr lang="fr-FR" sz="2400" dirty="0" err="1"/>
              <a:t>Demo</a:t>
            </a:r>
            <a:r>
              <a:rPr lang="fr-FR" sz="2400" dirty="0"/>
              <a:t> </a:t>
            </a:r>
          </a:p>
        </p:txBody>
      </p:sp>
    </p:spTree>
    <p:custDataLst>
      <p:tags r:id="rId1"/>
    </p:custDataLst>
    <p:extLst>
      <p:ext uri="{BB962C8B-B14F-4D97-AF65-F5344CB8AC3E}">
        <p14:creationId xmlns:p14="http://schemas.microsoft.com/office/powerpoint/2010/main" val="1161092690"/>
      </p:ext>
    </p:extLst>
  </p:cSld>
  <p:clrMapOvr>
    <a:masterClrMapping/>
  </p:clrMapOvr>
  <mc:AlternateContent xmlns:mc="http://schemas.openxmlformats.org/markup-compatibility/2006" xmlns:p14="http://schemas.microsoft.com/office/powerpoint/2010/main">
    <mc:Choice Requires="p14">
      <p:transition spd="slow" p14:dur="2000" advClick="0" advTm="124000"/>
    </mc:Choice>
    <mc:Fallback xmlns="">
      <p:transition spd="slow" advClick="0" advTm="124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a:r>
              <a:rPr lang="en-NO" dirty="0"/>
              <a:t>Summary</a:t>
            </a:r>
          </a:p>
        </p:txBody>
      </p:sp>
      <p:sp>
        <p:nvSpPr>
          <p:cNvPr id="31" name="TextBox 30">
            <a:extLst>
              <a:ext uri="{FF2B5EF4-FFF2-40B4-BE49-F238E27FC236}">
                <a16:creationId xmlns:a16="http://schemas.microsoft.com/office/drawing/2014/main" id="{21915041-EDB4-7634-A2F3-F8898B4FEB9C}"/>
              </a:ext>
            </a:extLst>
          </p:cNvPr>
          <p:cNvSpPr txBox="1"/>
          <p:nvPr/>
        </p:nvSpPr>
        <p:spPr>
          <a:xfrm>
            <a:off x="2412630" y="2990590"/>
            <a:ext cx="6688839" cy="1334020"/>
          </a:xfrm>
          <a:prstGeom prst="rect">
            <a:avLst/>
          </a:prstGeom>
          <a:noFill/>
        </p:spPr>
        <p:txBody>
          <a:bodyPr wrap="square" rtlCol="0">
            <a:spAutoFit/>
          </a:bodyPr>
          <a:lstStyle/>
          <a:p>
            <a:pPr algn="l">
              <a:lnSpc>
                <a:spcPts val="3300"/>
              </a:lnSpc>
              <a:buClr>
                <a:srgbClr val="008CCF"/>
              </a:buClr>
            </a:pPr>
            <a:r>
              <a:rPr lang="en-US" sz="2400"/>
              <a:t>Next video: How to group them into</a:t>
            </a:r>
          </a:p>
          <a:p>
            <a:pPr marL="342900" indent="-342900" algn="l">
              <a:lnSpc>
                <a:spcPts val="3300"/>
              </a:lnSpc>
              <a:buClr>
                <a:srgbClr val="008CCF"/>
              </a:buClr>
              <a:buFont typeface="Arial" panose="020B0604020202020204" pitchFamily="34" charset="0"/>
              <a:buChar char="•"/>
            </a:pPr>
            <a:r>
              <a:rPr lang="en-US" sz="2400"/>
              <a:t>C</a:t>
            </a:r>
            <a:r>
              <a:rPr lang="en-NO" sz="2400"/>
              <a:t>ategories </a:t>
            </a:r>
            <a:endParaRPr lang="es-ES" sz="2400"/>
          </a:p>
          <a:p>
            <a:pPr marL="342900" indent="-342900" algn="l">
              <a:lnSpc>
                <a:spcPts val="3300"/>
              </a:lnSpc>
              <a:buClr>
                <a:srgbClr val="008CCF"/>
              </a:buClr>
              <a:buFont typeface="Arial" panose="020B0604020202020204" pitchFamily="34" charset="0"/>
              <a:buChar char="•"/>
            </a:pPr>
            <a:r>
              <a:rPr lang="es-ES" sz="2400"/>
              <a:t>Category combinations</a:t>
            </a:r>
            <a:endParaRPr lang="en-NO" sz="2400" dirty="0"/>
          </a:p>
        </p:txBody>
      </p:sp>
      <p:sp>
        <p:nvSpPr>
          <p:cNvPr id="12" name="TextBox 11">
            <a:extLst>
              <a:ext uri="{FF2B5EF4-FFF2-40B4-BE49-F238E27FC236}">
                <a16:creationId xmlns:a16="http://schemas.microsoft.com/office/drawing/2014/main" id="{9E95E0BD-9EE4-B171-18D4-F654A9C5DE72}"/>
              </a:ext>
            </a:extLst>
          </p:cNvPr>
          <p:cNvSpPr txBox="1"/>
          <p:nvPr/>
        </p:nvSpPr>
        <p:spPr>
          <a:xfrm>
            <a:off x="2412630" y="1475985"/>
            <a:ext cx="6011297" cy="1334020"/>
          </a:xfrm>
          <a:prstGeom prst="rect">
            <a:avLst/>
          </a:prstGeom>
          <a:noFill/>
        </p:spPr>
        <p:txBody>
          <a:bodyPr wrap="square" rtlCol="0">
            <a:spAutoFit/>
          </a:bodyPr>
          <a:lstStyle/>
          <a:p>
            <a:pPr algn="l">
              <a:lnSpc>
                <a:spcPts val="3300"/>
              </a:lnSpc>
              <a:buClr>
                <a:srgbClr val="008CCF"/>
              </a:buClr>
            </a:pPr>
            <a:r>
              <a:rPr lang="es-ES" sz="2400"/>
              <a:t>You have learned:</a:t>
            </a:r>
          </a:p>
          <a:p>
            <a:pPr marL="342900" indent="-342900" algn="l">
              <a:lnSpc>
                <a:spcPts val="3300"/>
              </a:lnSpc>
              <a:buClr>
                <a:srgbClr val="008CCF"/>
              </a:buClr>
              <a:buFont typeface="Arial" panose="020B0604020202020204" pitchFamily="34" charset="0"/>
              <a:buChar char="•"/>
            </a:pPr>
            <a:r>
              <a:rPr lang="es-ES" sz="2400"/>
              <a:t>How to create category options to represent disaggregations</a:t>
            </a:r>
            <a:endParaRPr lang="en-NO" sz="2400" dirty="0"/>
          </a:p>
        </p:txBody>
      </p:sp>
    </p:spTree>
    <p:custDataLst>
      <p:tags r:id="rId1"/>
    </p:custDataLst>
    <p:extLst>
      <p:ext uri="{BB962C8B-B14F-4D97-AF65-F5344CB8AC3E}">
        <p14:creationId xmlns:p14="http://schemas.microsoft.com/office/powerpoint/2010/main" val="173231022"/>
      </p:ext>
    </p:extLst>
  </p:cSld>
  <p:clrMapOvr>
    <a:masterClrMapping/>
  </p:clrMapOvr>
  <mc:AlternateContent xmlns:mc="http://schemas.openxmlformats.org/markup-compatibility/2006" xmlns:p14="http://schemas.microsoft.com/office/powerpoint/2010/main">
    <mc:Choice Requires="p14">
      <p:transition spd="slow" p14:dur="2000" advClick="0" advTm="20007"/>
    </mc:Choice>
    <mc:Fallback xmlns="">
      <p:transition spd="slow" advClick="0" advTm="20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fade">
                                      <p:cBhvr>
                                        <p:cTn id="17" dur="500"/>
                                        <p:tgtEl>
                                          <p:spTgt spid="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xEl>
                                              <p:pRg st="1" end="1"/>
                                            </p:txEl>
                                          </p:spTgt>
                                        </p:tgtEl>
                                        <p:attrNameLst>
                                          <p:attrName>style.visibility</p:attrName>
                                        </p:attrNameLst>
                                      </p:cBhvr>
                                      <p:to>
                                        <p:strVal val="visible"/>
                                      </p:to>
                                    </p:set>
                                    <p:animEffect transition="in" filter="fade">
                                      <p:cBhvr>
                                        <p:cTn id="22" dur="500"/>
                                        <p:tgtEl>
                                          <p:spTgt spid="3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animEffect transition="in" filter="fade">
                                      <p:cBhvr>
                                        <p:cTn id="27" dur="500"/>
                                        <p:tgtEl>
                                          <p:spTgt spid="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1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5FCB9781-1C5D-4EFD-A55D-B2F6A9A59E85}"/>
  <p:tag name="ISPRING_ULTRA_SCORM_COURCE_TITLE" val="3.1.3 Creating category options"/>
  <p:tag name="ISPRING_PRESENTATION_TITLE" val="3.1.3 Creating category options"/>
  <p:tag name="FLASHSPRING_ZOOM_TAG" val="63"/>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REEN_RECS_UPDATED" val="D:\DHIS2_Projects\DHIS2Fundamentals2.0\DHIS2Customization\iSpring\3.1.3 CreatingCategoryOptions"/>
  <p:tag name="ISPRING_RESOURCE_FOLDER" val="D:\DHIS2_Projects\DHIS2Fundamentals2.0\DHIS2Customization\iSpring\3.1.3 CreatingCategoryOptions"/>
  <p:tag name="ISPRING_PRESENTATION_PATH" val="D:\DHIS2_Projects\DHIS2Fundamentals2.0\DHIS2Customization\iSpring\3.1.3 CreatingCategoryOptions.pptx"/>
  <p:tag name="ISPRING_PRESENTATION_INFO_2" val="&lt;?xml version=&quot;1.0&quot; encoding=&quot;UTF-8&quot; standalone=&quot;no&quot; ?&gt;&#10;&lt;presentation2&gt;&#10;&#10;  &lt;slides&gt;&#10;    &lt;slide id=&quot;{55183C5A-1A57-42F0-8933-4B327A9BC9FA}&quot; pptId=&quot;299&quot;/&gt;&#10;    &lt;slide id=&quot;{5339A3F9-C883-4914-B412-33D0F50770F9}&quot; pptId=&quot;307&quot;/&gt;&#10;    &lt;slide id=&quot;{5D19FED7-50FF-4145-AEEA-21C853B38C4C}&quot; pptId=&quot;309&quot;/&gt;&#10;    &lt;slide id=&quot;{96493B9D-2B0F-4EF5-98BE-3848ED8A463D}&quot; pptId=&quot;301&quot;/&gt;&#10;    &lt;slide id=&quot;{DF000D47-E923-4FB8-A218-2FB60DA061B8}&quot; pptId=&quot;306&quot;/&gt;&#10;    &lt;slide id=&quot;{4B4279AC-EB9B-4B12-B647-AF7036A969B8}&quot; pptId=&quot;303&quot;/&gt;&#10;    &lt;slide id=&quot;{FC91871F-FFCC-4ABA-9640-2E11944BBE46}&quot; pptId=&quot;312&quot;/&gt;&#10;    &lt;slide id=&quot;{6D3E15F4-75C3-430B-868A-A8C5132AF7C5}&quot; pptId=&quot;272&quot;/&gt;&#10;  &lt;/slides&gt;&#10;&#10;  &lt;narration&gt;&#10;    &lt;audioTracks&gt;&#10;      &lt;audioTrack muted=&quot;false&quot; name=&quot;Intro&quot; resource=&quot;23eff561&quot; slideId=&quot;{55183C5A-1A57-42F0-8933-4B327A9BC9FA}&quot; startTime=&quot;0&quot; stepIndex=&quot;0&quot; volume=&quot;1&quot;&gt;&#10;        &lt;audio channels=&quot;2&quot; format=&quot;fltp&quot; sampleRate=&quot;44100&quot;/&gt;&#10;      &lt;/audioTrack&gt;&#10;      &lt;audioTrack muted=&quot;false&quot; name=&quot;outro&quot; resource=&quot;ca71de2b&quot; slideId=&quot;{6D3E15F4-75C3-430B-868A-A8C5132AF7C5}&quot; startTime=&quot;0&quot; stepIndex=&quot;0&quot; volume=&quot;1&quot;&gt;&#10;        &lt;audio channels=&quot;2&quot; format=&quot;fltp&quot; sampleRate=&quot;44100&quot;/&gt;&#10;      &lt;/audioTrack&gt;&#10;      &lt;audioTrack muted=&quot;false&quot; name=&quot;Slide 2&quot; resource=&quot;a59ae9be&quot; slideId=&quot;{5339A3F9-C883-4914-B412-33D0F50770F9}&quot; startTime=&quot;0&quot; stepIndex=&quot;0&quot; volume=&quot;1&quot;&gt;&#10;        &lt;audio channels=&quot;2&quot; format=&quot;fltp&quot; sampleRate=&quot;48000&quot;/&gt;&#10;      &lt;/audioTrack&gt;&#10;      &lt;audioTrack muted=&quot;false&quot; name=&quot;Slide 3&quot; resource=&quot;52bde396&quot; slideId=&quot;{5D19FED7-50FF-4145-AEEA-21C853B38C4C}&quot; startTime=&quot;0&quot; stepIndex=&quot;0&quot; volume=&quot;1&quot;&gt;&#10;        &lt;audio channels=&quot;2&quot; format=&quot;fltp&quot; sampleRate=&quot;48000&quot;/&gt;&#10;      &lt;/audioTrack&gt;&#10;      &lt;audioTrack muted=&quot;false&quot; name=&quot;Slide 4&quot; resource=&quot;27bcee36&quot; slideId=&quot;{96493B9D-2B0F-4EF5-98BE-3848ED8A463D}&quot; startTime=&quot;0&quot; stepIndex=&quot;0&quot; volume=&quot;1&quot;&gt;&#10;        &lt;audio channels=&quot;2&quot; format=&quot;fltp&quot; sampleRate=&quot;48000&quot;/&gt;&#10;      &lt;/audioTrack&gt;&#10;      &lt;audioTrack muted=&quot;false&quot; name=&quot;Slide 5&quot; resource=&quot;b5fa4bb7&quot; slideId=&quot;{DF000D47-E923-4FB8-A218-2FB60DA061B8}&quot; startTime=&quot;0&quot; stepIndex=&quot;0&quot; volume=&quot;1&quot;&gt;&#10;        &lt;audio channels=&quot;2&quot; format=&quot;fltp&quot; sampleRate=&quot;48000&quot;/&gt;&#10;      &lt;/audioTrack&gt;&#10;      &lt;audioTrack muted=&quot;false&quot; name=&quot;Slide 7 (2)&quot; resource=&quot;d897bccf&quot; slideId=&quot;{FC91871F-FFCC-4ABA-9640-2E11944BBE46}&quot; startTime=&quot;4989&quot; stepIndex=&quot;2&quot; volume=&quot;1&quot;&gt;&#10;        &lt;audio channels=&quot;2&quot; format=&quot;fltp&quot; sampleRate=&quot;48000&quot;/&gt;&#10;      &lt;/audioTrack&gt;&#10;      &lt;audioTrack muted=&quot;false&quot; name=&quot;Slide 7 (3)&quot; resource=&quot;c9e7afec&quot; slideId=&quot;{FC91871F-FFCC-4ABA-9640-2E11944BBE46}&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3.1.3 Creating category options&quot;,&quot;onlineDestinationFolderId&quot;:&quot;d9d91996-d2b8-11ec-aea6-7aabce63494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5183C5A-1A57-42F0-8933-4B327A9BC9F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99CA4AB-46AD-4D85-A7ED-A9C50F56204B}:307"/>
  <p:tag name="GENSWF_ADVANCE_TIME" val="8.808"/>
  <p:tag name="TIMING" val="|2.669|2.16|1.811"/>
  <p:tag name="ISPRING_SLIDE_ID_2" val="{5339A3F9-C883-4914-B412-33D0F50770F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B69D188-CA02-4E9F-A9C6-C8A34E667E9D}:309"/>
  <p:tag name="GENSWF_ADVANCE_TIME" val="6.552"/>
  <p:tag name="TIMING" val="|0.974|1.514|1.034|1.011"/>
  <p:tag name="ISPRING_SLIDE_ID_2" val="{5D19FED7-50FF-4145-AEEA-21C853B38C4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BCBAC4B-8017-45A5-B0AE-9B61FFC6638D}:301"/>
  <p:tag name="GENSWF_ADVANCE_TIME" val="37.816"/>
  <p:tag name="TIMING" val="|2.222|3.234|2.25|6.563|3.888|1.44|2.577|3.55|3.449|3.188|0.798|1.186|1.146|0.903"/>
  <p:tag name="ISPRING_SLIDE_ID_2" val="{96493B9D-2B0F-4EF5-98BE-3848ED8A463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E598AEF-0E6A-4E8C-B19F-C85EB2327C07}:306"/>
  <p:tag name="GENSWF_ADVANCE_TIME" val="19.944"/>
  <p:tag name="TIMING" val="|6.963|2.944|1.978|5.375"/>
  <p:tag name="ISPRING_SLIDE_ID_2" val="{DF000D47-E923-4FB8-A218-2FB60DA061B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5FF2BB7-ACF6-4008-B911-B78D770D348F}:303"/>
  <p:tag name="GENSWF_ADVANCE_TIME" val="124.000"/>
  <p:tag name="ISPRING_SLIDE_ID_2" val="{4B4279AC-EB9B-4B12-B647-AF7036A969B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C255040-F85A-4C3A-A6B5-22F5B1F60C3A}:312"/>
  <p:tag name="ISPRING_SLIDE_INDENT_LEVEL" val="0"/>
  <p:tag name="GENSWF_ADVANCE_TIME" val="20.007"/>
  <p:tag name="TIMING" val="|1.017|1.423|5.637|3.061|1.371"/>
  <p:tag name="ISPRING_SLIDE_ID_2" val="{FC91871F-FFCC-4ABA-9640-2E11944BBE4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6D3E15F4-75C3-430B-868A-A8C5132AF7C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11074</TotalTime>
  <Words>611</Words>
  <Application>Microsoft Macintosh PowerPoint</Application>
  <PresentationFormat>Widescreen</PresentationFormat>
  <Paragraphs>48</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disaggregations </vt:lpstr>
      <vt:lpstr>Steps to create a full category model</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3.1.3 Creating category options</dc:title>
  <dc:subject>elearning</dc:subject>
  <dc:creator>Alejandra Avila</dc:creator>
  <cp:lastModifiedBy>Simona Sekerova</cp:lastModifiedBy>
  <cp:revision>474</cp:revision>
  <cp:lastPrinted>2021-06-09T13:32:46Z</cp:lastPrinted>
  <dcterms:created xsi:type="dcterms:W3CDTF">2021-02-03T12:41:27Z</dcterms:created>
  <dcterms:modified xsi:type="dcterms:W3CDTF">2023-04-18T08:28:37Z</dcterms:modified>
</cp:coreProperties>
</file>